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9" r:id="rId1"/>
  </p:sldMasterIdLst>
  <p:sldIdLst>
    <p:sldId id="256" r:id="rId2"/>
    <p:sldId id="257" r:id="rId3"/>
    <p:sldId id="258" r:id="rId4"/>
    <p:sldId id="259" r:id="rId5"/>
    <p:sldId id="260" r:id="rId6"/>
    <p:sldId id="261" r:id="rId7"/>
    <p:sldId id="262" r:id="rId8"/>
    <p:sldId id="263" r:id="rId9"/>
    <p:sldId id="264" r:id="rId10"/>
    <p:sldId id="265" r:id="rId11"/>
    <p:sldId id="277" r:id="rId12"/>
    <p:sldId id="266" r:id="rId13"/>
    <p:sldId id="267" r:id="rId14"/>
    <p:sldId id="273" r:id="rId15"/>
    <p:sldId id="268" r:id="rId16"/>
    <p:sldId id="269" r:id="rId17"/>
    <p:sldId id="270" r:id="rId18"/>
    <p:sldId id="271" r:id="rId19"/>
    <p:sldId id="272" r:id="rId20"/>
    <p:sldId id="278" r:id="rId21"/>
  </p:sldIdLst>
  <p:sldSz cx="9144000" cy="6858000" type="screen4x3"/>
  <p:notesSz cx="6858000" cy="9144000"/>
  <p:defaultTextStyle>
    <a:defPPr>
      <a:defRPr lang="he-IL"/>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80"/>
    <p:restoredTop sz="94660"/>
  </p:normalViewPr>
  <p:slideViewPr>
    <p:cSldViewPr>
      <p:cViewPr varScale="1">
        <p:scale>
          <a:sx n="74" d="100"/>
          <a:sy n="74" d="100"/>
        </p:scale>
        <p:origin x="126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114"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e-I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he-IL"/>
          </a:p>
        </p:txBody>
      </p:sp>
      <p:sp>
        <p:nvSpPr>
          <p:cNvPr id="4" name="Rectangle 4"/>
          <p:cNvSpPr>
            <a:spLocks noGrp="1" noChangeArrowheads="1"/>
          </p:cNvSpPr>
          <p:nvPr>
            <p:ph type="dt" sz="half" idx="10"/>
          </p:nvPr>
        </p:nvSpPr>
        <p:spPr>
          <a:ln/>
        </p:spPr>
        <p:txBody>
          <a:bodyPr/>
          <a:lstStyle>
            <a:lvl1pPr>
              <a:defRPr/>
            </a:lvl1pPr>
          </a:lstStyle>
          <a:p>
            <a:pPr>
              <a:defRPr/>
            </a:pPr>
            <a:fld id="{0B55EDEC-0DB3-492E-8A4A-8ECAF9271507}" type="datetimeFigureOut">
              <a:rPr lang="he-IL"/>
              <a:pPr>
                <a:defRPr/>
              </a:pPr>
              <a:t>כ"ד/אלול/תשע"ו</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7AE1E59-C7E8-4357-8647-219F09E7ADEA}" type="slidenum">
              <a:rPr lang="he-IL" altLang="he-IL"/>
              <a:pPr>
                <a:defRPr/>
              </a:pPr>
              <a:t>‹#›</a:t>
            </a:fld>
            <a:endParaRPr lang="en-US" altLang="he-IL" dirty="0"/>
          </a:p>
        </p:txBody>
      </p:sp>
    </p:spTree>
    <p:extLst>
      <p:ext uri="{BB962C8B-B14F-4D97-AF65-F5344CB8AC3E}">
        <p14:creationId xmlns:p14="http://schemas.microsoft.com/office/powerpoint/2010/main" val="848064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Rectangle 4"/>
          <p:cNvSpPr>
            <a:spLocks noGrp="1" noChangeArrowheads="1"/>
          </p:cNvSpPr>
          <p:nvPr>
            <p:ph type="dt" sz="half" idx="10"/>
          </p:nvPr>
        </p:nvSpPr>
        <p:spPr>
          <a:ln/>
        </p:spPr>
        <p:txBody>
          <a:bodyPr/>
          <a:lstStyle>
            <a:lvl1pPr>
              <a:defRPr/>
            </a:lvl1pPr>
          </a:lstStyle>
          <a:p>
            <a:pPr>
              <a:defRPr/>
            </a:pPr>
            <a:fld id="{1C00425B-1BFF-4C31-95DB-8FD5DD0E2257}" type="datetimeFigureOut">
              <a:rPr lang="he-IL"/>
              <a:pPr>
                <a:defRPr/>
              </a:pPr>
              <a:t>כ"ד/אלול/תשע"ו</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38E7C02-7B26-4100-8E60-16D8A094AC28}" type="slidenum">
              <a:rPr lang="he-IL" altLang="he-IL"/>
              <a:pPr>
                <a:defRPr/>
              </a:pPr>
              <a:t>‹#›</a:t>
            </a:fld>
            <a:endParaRPr lang="en-US" altLang="he-IL" dirty="0"/>
          </a:p>
        </p:txBody>
      </p:sp>
    </p:spTree>
    <p:extLst>
      <p:ext uri="{BB962C8B-B14F-4D97-AF65-F5344CB8AC3E}">
        <p14:creationId xmlns:p14="http://schemas.microsoft.com/office/powerpoint/2010/main" val="3277853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e-I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Rectangle 4"/>
          <p:cNvSpPr>
            <a:spLocks noGrp="1" noChangeArrowheads="1"/>
          </p:cNvSpPr>
          <p:nvPr>
            <p:ph type="dt" sz="half" idx="10"/>
          </p:nvPr>
        </p:nvSpPr>
        <p:spPr>
          <a:ln/>
        </p:spPr>
        <p:txBody>
          <a:bodyPr/>
          <a:lstStyle>
            <a:lvl1pPr>
              <a:defRPr/>
            </a:lvl1pPr>
          </a:lstStyle>
          <a:p>
            <a:pPr>
              <a:defRPr/>
            </a:pPr>
            <a:fld id="{83B88277-E6EE-48C8-9634-A4B113CA548D}" type="datetimeFigureOut">
              <a:rPr lang="he-IL"/>
              <a:pPr>
                <a:defRPr/>
              </a:pPr>
              <a:t>כ"ד/אלול/תשע"ו</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24035FD-841C-4A75-9B94-3A47AC5D50EA}" type="slidenum">
              <a:rPr lang="he-IL" altLang="he-IL"/>
              <a:pPr>
                <a:defRPr/>
              </a:pPr>
              <a:t>‹#›</a:t>
            </a:fld>
            <a:endParaRPr lang="en-US" altLang="he-IL" dirty="0"/>
          </a:p>
        </p:txBody>
      </p:sp>
    </p:spTree>
    <p:extLst>
      <p:ext uri="{BB962C8B-B14F-4D97-AF65-F5344CB8AC3E}">
        <p14:creationId xmlns:p14="http://schemas.microsoft.com/office/powerpoint/2010/main" val="312448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Rectangle 4"/>
          <p:cNvSpPr>
            <a:spLocks noGrp="1" noChangeArrowheads="1"/>
          </p:cNvSpPr>
          <p:nvPr>
            <p:ph type="dt" sz="half" idx="10"/>
          </p:nvPr>
        </p:nvSpPr>
        <p:spPr>
          <a:ln/>
        </p:spPr>
        <p:txBody>
          <a:bodyPr/>
          <a:lstStyle>
            <a:lvl1pPr>
              <a:defRPr/>
            </a:lvl1pPr>
          </a:lstStyle>
          <a:p>
            <a:pPr>
              <a:defRPr/>
            </a:pPr>
            <a:fld id="{CF6E0C6A-0B3E-48D7-B072-87A2951ADBB9}" type="datetimeFigureOut">
              <a:rPr lang="he-IL"/>
              <a:pPr>
                <a:defRPr/>
              </a:pPr>
              <a:t>כ"ד/אלול/תשע"ו</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041BDF4-006D-4E6E-8EFF-CB0B61D2CF88}" type="slidenum">
              <a:rPr lang="he-IL" altLang="he-IL"/>
              <a:pPr>
                <a:defRPr/>
              </a:pPr>
              <a:t>‹#›</a:t>
            </a:fld>
            <a:endParaRPr lang="en-US" altLang="he-IL" dirty="0"/>
          </a:p>
        </p:txBody>
      </p:sp>
    </p:spTree>
    <p:extLst>
      <p:ext uri="{BB962C8B-B14F-4D97-AF65-F5344CB8AC3E}">
        <p14:creationId xmlns:p14="http://schemas.microsoft.com/office/powerpoint/2010/main" val="2458074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he-I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8CE3B79C-7A33-4010-B9E5-6CF69F512F54}" type="datetimeFigureOut">
              <a:rPr lang="he-IL"/>
              <a:pPr>
                <a:defRPr/>
              </a:pPr>
              <a:t>כ"ד/אלול/תשע"ו</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9CD36FE-AF01-4F68-B9A7-470220A95DBD}" type="slidenum">
              <a:rPr lang="he-IL" altLang="he-IL"/>
              <a:pPr>
                <a:defRPr/>
              </a:pPr>
              <a:t>‹#›</a:t>
            </a:fld>
            <a:endParaRPr lang="en-US" altLang="he-IL" dirty="0"/>
          </a:p>
        </p:txBody>
      </p:sp>
    </p:spTree>
    <p:extLst>
      <p:ext uri="{BB962C8B-B14F-4D97-AF65-F5344CB8AC3E}">
        <p14:creationId xmlns:p14="http://schemas.microsoft.com/office/powerpoint/2010/main" val="3538590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Rectangle 4"/>
          <p:cNvSpPr>
            <a:spLocks noGrp="1" noChangeArrowheads="1"/>
          </p:cNvSpPr>
          <p:nvPr>
            <p:ph type="dt" sz="half" idx="10"/>
          </p:nvPr>
        </p:nvSpPr>
        <p:spPr>
          <a:ln/>
        </p:spPr>
        <p:txBody>
          <a:bodyPr/>
          <a:lstStyle>
            <a:lvl1pPr>
              <a:defRPr/>
            </a:lvl1pPr>
          </a:lstStyle>
          <a:p>
            <a:pPr>
              <a:defRPr/>
            </a:pPr>
            <a:fld id="{830CCAB7-BC5C-451F-B0A4-A52B79FC973D}" type="datetimeFigureOut">
              <a:rPr lang="he-IL"/>
              <a:pPr>
                <a:defRPr/>
              </a:pPr>
              <a:t>כ"ד/אלול/תשע"ו</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7B3ACC1F-C3BC-43F7-81F1-9C3123ADBBD7}" type="slidenum">
              <a:rPr lang="he-IL" altLang="he-IL"/>
              <a:pPr>
                <a:defRPr/>
              </a:pPr>
              <a:t>‹#›</a:t>
            </a:fld>
            <a:endParaRPr lang="en-US" altLang="he-IL" dirty="0"/>
          </a:p>
        </p:txBody>
      </p:sp>
    </p:spTree>
    <p:extLst>
      <p:ext uri="{BB962C8B-B14F-4D97-AF65-F5344CB8AC3E}">
        <p14:creationId xmlns:p14="http://schemas.microsoft.com/office/powerpoint/2010/main" val="3334688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e-I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7" name="Rectangle 4"/>
          <p:cNvSpPr>
            <a:spLocks noGrp="1" noChangeArrowheads="1"/>
          </p:cNvSpPr>
          <p:nvPr>
            <p:ph type="dt" sz="half" idx="10"/>
          </p:nvPr>
        </p:nvSpPr>
        <p:spPr>
          <a:ln/>
        </p:spPr>
        <p:txBody>
          <a:bodyPr/>
          <a:lstStyle>
            <a:lvl1pPr>
              <a:defRPr/>
            </a:lvl1pPr>
          </a:lstStyle>
          <a:p>
            <a:pPr>
              <a:defRPr/>
            </a:pPr>
            <a:fld id="{A88F2719-46D4-404A-BD7C-8773CCD7043F}" type="datetimeFigureOut">
              <a:rPr lang="he-IL"/>
              <a:pPr>
                <a:defRPr/>
              </a:pPr>
              <a:t>כ"ד/אלול/תשע"ו</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CEB53D48-CB46-4BEF-BA9F-D9AA14E30E6D}" type="slidenum">
              <a:rPr lang="he-IL" altLang="he-IL"/>
              <a:pPr>
                <a:defRPr/>
              </a:pPr>
              <a:t>‹#›</a:t>
            </a:fld>
            <a:endParaRPr lang="en-US" altLang="he-IL" dirty="0"/>
          </a:p>
        </p:txBody>
      </p:sp>
    </p:spTree>
    <p:extLst>
      <p:ext uri="{BB962C8B-B14F-4D97-AF65-F5344CB8AC3E}">
        <p14:creationId xmlns:p14="http://schemas.microsoft.com/office/powerpoint/2010/main" val="3971356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Rectangle 4"/>
          <p:cNvSpPr>
            <a:spLocks noGrp="1" noChangeArrowheads="1"/>
          </p:cNvSpPr>
          <p:nvPr>
            <p:ph type="dt" sz="half" idx="10"/>
          </p:nvPr>
        </p:nvSpPr>
        <p:spPr>
          <a:ln/>
        </p:spPr>
        <p:txBody>
          <a:bodyPr/>
          <a:lstStyle>
            <a:lvl1pPr>
              <a:defRPr/>
            </a:lvl1pPr>
          </a:lstStyle>
          <a:p>
            <a:pPr>
              <a:defRPr/>
            </a:pPr>
            <a:fld id="{45FB678C-C130-4131-8A8A-171D3D28EBEB}" type="datetimeFigureOut">
              <a:rPr lang="he-IL"/>
              <a:pPr>
                <a:defRPr/>
              </a:pPr>
              <a:t>כ"ד/אלול/תשע"ו</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D4CC7FE4-6223-4EC4-A069-9E59B7B0214C}" type="slidenum">
              <a:rPr lang="he-IL" altLang="he-IL"/>
              <a:pPr>
                <a:defRPr/>
              </a:pPr>
              <a:t>‹#›</a:t>
            </a:fld>
            <a:endParaRPr lang="en-US" altLang="he-IL" dirty="0"/>
          </a:p>
        </p:txBody>
      </p:sp>
    </p:spTree>
    <p:extLst>
      <p:ext uri="{BB962C8B-B14F-4D97-AF65-F5344CB8AC3E}">
        <p14:creationId xmlns:p14="http://schemas.microsoft.com/office/powerpoint/2010/main" val="1350293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56A0C0E5-9AB9-4AB7-B8A8-8879E0A9EF64}" type="datetimeFigureOut">
              <a:rPr lang="he-IL"/>
              <a:pPr>
                <a:defRPr/>
              </a:pPr>
              <a:t>כ"ד/אלול/תשע"ו</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53C8D7AC-E7CA-4984-9162-2A2596933F5E}" type="slidenum">
              <a:rPr lang="he-IL" altLang="he-IL"/>
              <a:pPr>
                <a:defRPr/>
              </a:pPr>
              <a:t>‹#›</a:t>
            </a:fld>
            <a:endParaRPr lang="en-US" altLang="he-IL" dirty="0"/>
          </a:p>
        </p:txBody>
      </p:sp>
    </p:spTree>
    <p:extLst>
      <p:ext uri="{BB962C8B-B14F-4D97-AF65-F5344CB8AC3E}">
        <p14:creationId xmlns:p14="http://schemas.microsoft.com/office/powerpoint/2010/main" val="3991962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he-I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69D3E2F-0AD0-49D6-A64A-8B7C053F3DDB}" type="datetimeFigureOut">
              <a:rPr lang="he-IL"/>
              <a:pPr>
                <a:defRPr/>
              </a:pPr>
              <a:t>כ"ד/אלול/תשע"ו</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1764F90-A78E-477C-AF98-AD6D300647A6}" type="slidenum">
              <a:rPr lang="he-IL" altLang="he-IL"/>
              <a:pPr>
                <a:defRPr/>
              </a:pPr>
              <a:t>‹#›</a:t>
            </a:fld>
            <a:endParaRPr lang="en-US" altLang="he-IL" dirty="0"/>
          </a:p>
        </p:txBody>
      </p:sp>
    </p:spTree>
    <p:extLst>
      <p:ext uri="{BB962C8B-B14F-4D97-AF65-F5344CB8AC3E}">
        <p14:creationId xmlns:p14="http://schemas.microsoft.com/office/powerpoint/2010/main" val="1744354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he-I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e-IL"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6F362DE-11DB-41C3-ACE1-668A6B80C08A}" type="datetimeFigureOut">
              <a:rPr lang="he-IL"/>
              <a:pPr>
                <a:defRPr/>
              </a:pPr>
              <a:t>כ"ד/אלול/תשע"ו</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DABE8FD-017D-4916-9136-3E557491979B}" type="slidenum">
              <a:rPr lang="he-IL" altLang="he-IL"/>
              <a:pPr>
                <a:defRPr/>
              </a:pPr>
              <a:t>‹#›</a:t>
            </a:fld>
            <a:endParaRPr lang="en-US" altLang="he-IL" dirty="0"/>
          </a:p>
        </p:txBody>
      </p:sp>
    </p:spTree>
    <p:extLst>
      <p:ext uri="{BB962C8B-B14F-4D97-AF65-F5344CB8AC3E}">
        <p14:creationId xmlns:p14="http://schemas.microsoft.com/office/powerpoint/2010/main" val="4279922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he-IL"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he-IL" smtClean="0"/>
              <a:t>Click to edit Master text styles</a:t>
            </a:r>
          </a:p>
          <a:p>
            <a:pPr lvl="1"/>
            <a:r>
              <a:rPr lang="en-US" altLang="he-IL" smtClean="0"/>
              <a:t>Second level</a:t>
            </a:r>
          </a:p>
          <a:p>
            <a:pPr lvl="2"/>
            <a:r>
              <a:rPr lang="en-US" altLang="he-IL" smtClean="0"/>
              <a:t>Third level</a:t>
            </a:r>
          </a:p>
          <a:p>
            <a:pPr lvl="3"/>
            <a:r>
              <a:rPr lang="en-US" altLang="he-IL" smtClean="0"/>
              <a:t>Fourth level</a:t>
            </a:r>
          </a:p>
          <a:p>
            <a:pPr lvl="4"/>
            <a:r>
              <a:rPr lang="en-US" altLang="he-IL" smtClean="0"/>
              <a:t>Fifth level</a:t>
            </a:r>
          </a:p>
        </p:txBody>
      </p:sp>
      <p:sp>
        <p:nvSpPr>
          <p:cNvPr id="49156"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eaLnBrk="1" hangingPunct="1">
              <a:defRPr sz="1400">
                <a:latin typeface="Arial" pitchFamily="34" charset="0"/>
                <a:cs typeface="Arial" pitchFamily="34" charset="0"/>
              </a:defRPr>
            </a:lvl1pPr>
          </a:lstStyle>
          <a:p>
            <a:pPr>
              <a:defRPr/>
            </a:pPr>
            <a:fld id="{3C1B37BF-B901-4A7A-B36A-803F2482B800}" type="datetimeFigureOut">
              <a:rPr lang="he-IL"/>
              <a:pPr>
                <a:defRPr/>
              </a:pPr>
              <a:t>כ"ד/אלול/תשע"ו</a:t>
            </a:fld>
            <a:endParaRPr lang="en-US" dirty="0"/>
          </a:p>
        </p:txBody>
      </p:sp>
      <p:sp>
        <p:nvSpPr>
          <p:cNvPr id="4915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1" eaLnBrk="1" hangingPunct="1">
              <a:defRPr sz="1400">
                <a:latin typeface="Arial" pitchFamily="34" charset="0"/>
                <a:cs typeface="Arial" pitchFamily="34" charset="0"/>
              </a:defRPr>
            </a:lvl1pPr>
          </a:lstStyle>
          <a:p>
            <a:pPr>
              <a:defRPr/>
            </a:pPr>
            <a:endParaRPr lang="en-US" dirty="0"/>
          </a:p>
        </p:txBody>
      </p:sp>
      <p:sp>
        <p:nvSpPr>
          <p:cNvPr id="49158"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1" eaLnBrk="1" hangingPunct="1">
              <a:defRPr sz="1400" smtClean="0"/>
            </a:lvl1pPr>
          </a:lstStyle>
          <a:p>
            <a:pPr>
              <a:defRPr/>
            </a:pPr>
            <a:fld id="{53423C4E-D871-4DCC-9CB6-E10F6C0D17C9}" type="slidenum">
              <a:rPr lang="he-IL" altLang="he-IL"/>
              <a:pPr>
                <a:defRPr/>
              </a:pPr>
              <a:t>‹#›</a:t>
            </a:fld>
            <a:endParaRPr lang="en-US" altLang="he-IL" dirty="0"/>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pitchFamily="34" charset="0"/>
          <a:cs typeface="Arial" pitchFamily="34" charset="0"/>
        </a:defRPr>
      </a:lvl2pPr>
      <a:lvl3pPr algn="ctr" rtl="1" eaLnBrk="0" fontAlgn="base" hangingPunct="0">
        <a:spcBef>
          <a:spcPct val="0"/>
        </a:spcBef>
        <a:spcAft>
          <a:spcPct val="0"/>
        </a:spcAft>
        <a:defRPr sz="4400">
          <a:solidFill>
            <a:schemeClr val="tx2"/>
          </a:solidFill>
          <a:latin typeface="Arial" pitchFamily="34" charset="0"/>
          <a:cs typeface="Arial" pitchFamily="34" charset="0"/>
        </a:defRPr>
      </a:lvl3pPr>
      <a:lvl4pPr algn="ctr" rtl="1" eaLnBrk="0" fontAlgn="base" hangingPunct="0">
        <a:spcBef>
          <a:spcPct val="0"/>
        </a:spcBef>
        <a:spcAft>
          <a:spcPct val="0"/>
        </a:spcAft>
        <a:defRPr sz="4400">
          <a:solidFill>
            <a:schemeClr val="tx2"/>
          </a:solidFill>
          <a:latin typeface="Arial" pitchFamily="34" charset="0"/>
          <a:cs typeface="Arial" pitchFamily="34" charset="0"/>
        </a:defRPr>
      </a:lvl4pPr>
      <a:lvl5pPr algn="ctr" rtl="1"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5"/>
          <p:cNvSpPr>
            <a:spLocks noGrp="1" noChangeArrowheads="1"/>
          </p:cNvSpPr>
          <p:nvPr>
            <p:ph type="title"/>
          </p:nvPr>
        </p:nvSpPr>
        <p:spPr>
          <a:xfrm>
            <a:off x="304800" y="2514600"/>
            <a:ext cx="8229600" cy="1219200"/>
          </a:xfrm>
        </p:spPr>
        <p:txBody>
          <a:bodyPr/>
          <a:lstStyle/>
          <a:p>
            <a:pPr rtl="0" eaLnBrk="1" hangingPunct="1"/>
            <a:r>
              <a:rPr lang="en-US" altLang="he-IL" sz="4000" b="1" dirty="0" smtClean="0"/>
              <a:t>An introduction to information technology in libraries</a:t>
            </a:r>
            <a:br>
              <a:rPr lang="en-US" altLang="he-IL" sz="4000" b="1" dirty="0" smtClean="0"/>
            </a:br>
            <a:r>
              <a:rPr lang="en-US" altLang="he-IL" sz="4000" b="1" dirty="0" smtClean="0"/>
              <a:t/>
            </a:r>
            <a:br>
              <a:rPr lang="en-US" altLang="he-IL" sz="4000" b="1" dirty="0" smtClean="0"/>
            </a:br>
            <a:r>
              <a:rPr lang="en-US" altLang="he-IL" sz="4000" b="1" dirty="0" smtClean="0"/>
              <a:t>Historical, current and future viewpoints </a:t>
            </a:r>
            <a:br>
              <a:rPr lang="en-US" altLang="he-IL" sz="4000" b="1" dirty="0" smtClean="0"/>
            </a:br>
            <a:r>
              <a:rPr lang="en-US" altLang="he-IL" sz="4000" b="1" dirty="0" smtClean="0"/>
              <a:t>in Israel and the world</a:t>
            </a:r>
            <a:br>
              <a:rPr lang="en-US" altLang="he-IL" sz="4000" b="1" dirty="0" smtClean="0"/>
            </a:br>
            <a:r>
              <a:rPr lang="en-US" altLang="he-IL" sz="3200" b="1" dirty="0"/>
              <a:t/>
            </a:r>
            <a:br>
              <a:rPr lang="en-US" altLang="he-IL" sz="3200" b="1" dirty="0"/>
            </a:br>
            <a:r>
              <a:rPr lang="en-US" altLang="he-IL" sz="3200" b="1" dirty="0" smtClean="0"/>
              <a:t>(written in Hebrew by Elhanan Adler, translated to English by Yoel Kortick)</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4294967295"/>
          </p:nvPr>
        </p:nvSpPr>
        <p:spPr>
          <a:xfrm>
            <a:off x="457200" y="1600200"/>
            <a:ext cx="8229600" cy="4800600"/>
          </a:xfrm>
        </p:spPr>
        <p:txBody>
          <a:bodyPr/>
          <a:lstStyle/>
          <a:p>
            <a:pPr algn="l" rtl="0" eaLnBrk="1" hangingPunct="1"/>
            <a:r>
              <a:rPr lang="en-US" altLang="he-IL" sz="2800" dirty="0" smtClean="0"/>
              <a:t>Aleph version 1 – a central</a:t>
            </a:r>
            <a:r>
              <a:rPr lang="he-IL" altLang="he-IL" sz="2800" dirty="0" smtClean="0"/>
              <a:t> </a:t>
            </a:r>
            <a:r>
              <a:rPr lang="en-US" altLang="he-IL" sz="2800" dirty="0" smtClean="0"/>
              <a:t>system on one central computer CDC</a:t>
            </a:r>
          </a:p>
          <a:p>
            <a:pPr algn="l" rtl="0" eaLnBrk="1" hangingPunct="1"/>
            <a:r>
              <a:rPr lang="en-US" altLang="he-IL" sz="2800" dirty="0" smtClean="0"/>
              <a:t>Aleph version 2 – a </a:t>
            </a:r>
            <a:r>
              <a:rPr lang="en-US" sz="2800" dirty="0" smtClean="0"/>
              <a:t>decentralized </a:t>
            </a:r>
            <a:r>
              <a:rPr lang="en-US" altLang="he-IL" sz="2800" dirty="0" smtClean="0"/>
              <a:t>system </a:t>
            </a:r>
            <a:r>
              <a:rPr lang="en-US" altLang="he-IL" sz="2800" dirty="0" smtClean="0"/>
              <a:t>on a mini computer with VMS operating system</a:t>
            </a:r>
          </a:p>
          <a:p>
            <a:pPr algn="l" rtl="0" eaLnBrk="1" hangingPunct="1"/>
            <a:r>
              <a:rPr lang="en-US" altLang="he-IL" sz="2800" dirty="0" smtClean="0"/>
              <a:t>Aleph 300 - An advanced version of Aleph 2. VMS and Unix operating system. Developed and marketed for the European market.</a:t>
            </a:r>
          </a:p>
          <a:p>
            <a:pPr algn="l" rtl="0" eaLnBrk="1" hangingPunct="1"/>
            <a:r>
              <a:rPr lang="en-US" altLang="he-IL" sz="2800" dirty="0" smtClean="0"/>
              <a:t>Aleph 500 - An innovative and new system using Unix and Oracle.  Developed and marketed for the American market.</a:t>
            </a:r>
            <a:endParaRPr lang="he-IL" altLang="he-IL" sz="2800" dirty="0" smtClean="0"/>
          </a:p>
        </p:txBody>
      </p:sp>
      <p:sp>
        <p:nvSpPr>
          <p:cNvPr id="2" name="Title 1"/>
          <p:cNvSpPr>
            <a:spLocks noGrp="1"/>
          </p:cNvSpPr>
          <p:nvPr>
            <p:ph type="title" idx="4294967295"/>
          </p:nvPr>
        </p:nvSpPr>
        <p:spPr>
          <a:ln>
            <a:miter lim="800000"/>
            <a:headEnd/>
            <a:tailEnd/>
          </a:ln>
          <a:extLst/>
        </p:spPr>
        <p:txBody>
          <a:bodyPr rtlCol="0">
            <a:normAutofit fontScale="90000"/>
            <a:scene3d>
              <a:camera prst="orthographicFront"/>
              <a:lightRig rig="soft" dir="t"/>
            </a:scene3d>
            <a:sp3d prstMaterial="softEdge">
              <a:bevelT w="25400" h="25400"/>
            </a:sp3d>
          </a:bodyPr>
          <a:lstStyle/>
          <a:p>
            <a:pPr eaLnBrk="1" fontAlgn="auto" hangingPunct="1">
              <a:spcAft>
                <a:spcPts val="0"/>
              </a:spcAft>
              <a:defRPr/>
            </a:pPr>
            <a:r>
              <a:rPr lang="en-US" sz="4100" b="1" kern="1200" dirty="0" smtClean="0"/>
              <a:t>The history of Aleph</a:t>
            </a:r>
            <a:br>
              <a:rPr lang="en-US" sz="4100" b="1" kern="1200" dirty="0" smtClean="0"/>
            </a:br>
            <a:r>
              <a:rPr lang="en-US" sz="2700" kern="1200" dirty="0" smtClean="0">
                <a:solidFill>
                  <a:srgbClr val="FF0000"/>
                </a:solidFill>
              </a:rPr>
              <a:t>A</a:t>
            </a:r>
            <a:r>
              <a:rPr lang="en-US" sz="2700" kern="1200" dirty="0" smtClean="0"/>
              <a:t>utomated </a:t>
            </a:r>
            <a:r>
              <a:rPr lang="en-US" sz="2700" kern="1200" dirty="0" smtClean="0">
                <a:solidFill>
                  <a:srgbClr val="FF0000"/>
                </a:solidFill>
              </a:rPr>
              <a:t>L</a:t>
            </a:r>
            <a:r>
              <a:rPr lang="en-US" sz="2700" kern="1200" dirty="0" smtClean="0"/>
              <a:t>ibrary </a:t>
            </a:r>
            <a:r>
              <a:rPr lang="en-US" sz="2700" kern="1200" dirty="0" smtClean="0">
                <a:solidFill>
                  <a:srgbClr val="FF0000"/>
                </a:solidFill>
              </a:rPr>
              <a:t>E</a:t>
            </a:r>
            <a:r>
              <a:rPr lang="en-US" sz="2700" kern="1200" dirty="0" smtClean="0"/>
              <a:t>xpandable </a:t>
            </a:r>
            <a:r>
              <a:rPr lang="en-US" sz="2700" kern="1200" dirty="0" smtClean="0">
                <a:solidFill>
                  <a:srgbClr val="FF0000"/>
                </a:solidFill>
              </a:rPr>
              <a:t>P</a:t>
            </a:r>
            <a:r>
              <a:rPr lang="en-US" sz="2700" kern="1200" dirty="0" smtClean="0"/>
              <a:t>rogram </a:t>
            </a:r>
            <a:r>
              <a:rPr lang="en-US" sz="2700" kern="1200" dirty="0" smtClean="0">
                <a:solidFill>
                  <a:srgbClr val="FF0000"/>
                </a:solidFill>
              </a:rPr>
              <a:t>H</a:t>
            </a:r>
            <a:r>
              <a:rPr lang="en-US" sz="2700" kern="1200" dirty="0" smtClean="0"/>
              <a:t>ebrew University</a:t>
            </a:r>
            <a:endParaRPr lang="he-IL" sz="2700" kern="1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0" y="274638"/>
            <a:ext cx="8686800" cy="1143000"/>
          </a:xfrm>
          <a:ln>
            <a:miter lim="800000"/>
            <a:headEnd/>
            <a:tailEnd/>
          </a:ln>
          <a:extLst/>
        </p:spPr>
        <p:txBody>
          <a:bodyPr>
            <a:noAutofit/>
            <a:scene3d>
              <a:camera prst="orthographicFront"/>
              <a:lightRig rig="soft" dir="t"/>
            </a:scene3d>
            <a:sp3d prstMaterial="softEdge">
              <a:bevelT w="25400" h="25400"/>
            </a:sp3d>
          </a:bodyPr>
          <a:lstStyle/>
          <a:p>
            <a:pPr eaLnBrk="1" fontAlgn="auto" hangingPunct="1">
              <a:spcAft>
                <a:spcPts val="0"/>
              </a:spcAft>
              <a:defRPr/>
            </a:pPr>
            <a:r>
              <a:rPr lang="en-US" sz="2000" b="1" kern="1200" dirty="0"/>
              <a:t>The report of the of the committee for a central bibliographic database (1978).  E. Adler, Y. Yoel, D. Simon, Y </a:t>
            </a:r>
            <a:r>
              <a:rPr lang="en-US" sz="2000" b="1" kern="1200" dirty="0" err="1"/>
              <a:t>Schweika</a:t>
            </a:r>
            <a:r>
              <a:rPr lang="en-US" sz="2000" b="1" kern="1200" dirty="0"/>
              <a:t>)</a:t>
            </a:r>
            <a:r>
              <a:rPr lang="en-US" sz="2000" b="1" kern="1200" dirty="0"/>
              <a:t/>
            </a:r>
            <a:br>
              <a:rPr lang="en-US" sz="2000" b="1" kern="1200" dirty="0"/>
            </a:br>
            <a:r>
              <a:rPr lang="en-US" sz="2000" b="1" kern="1200" dirty="0"/>
              <a:t>(Under the auspices of the </a:t>
            </a:r>
            <a:r>
              <a:rPr lang="en-US" sz="2000" b="1" kern="1200" dirty="0" smtClean="0"/>
              <a:t>committee </a:t>
            </a:r>
            <a:r>
              <a:rPr lang="en-US" sz="2000" b="1" kern="1200" dirty="0"/>
              <a:t>for budget planning of the higher </a:t>
            </a:r>
            <a:r>
              <a:rPr lang="en-US" sz="2000" b="1" kern="1200" dirty="0" smtClean="0"/>
              <a:t>education council)</a:t>
            </a:r>
            <a:endParaRPr lang="he-IL" sz="1600" kern="1200" dirty="0"/>
          </a:p>
        </p:txBody>
      </p:sp>
      <p:sp>
        <p:nvSpPr>
          <p:cNvPr id="12291" name="TextBox 3"/>
          <p:cNvSpPr txBox="1">
            <a:spLocks noChangeArrowheads="1"/>
          </p:cNvSpPr>
          <p:nvPr/>
        </p:nvSpPr>
        <p:spPr bwMode="auto">
          <a:xfrm>
            <a:off x="228600" y="1600200"/>
            <a:ext cx="81534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rtl="0" eaLnBrk="1" hangingPunct="1">
              <a:spcBef>
                <a:spcPct val="0"/>
              </a:spcBef>
              <a:buFontTx/>
              <a:buNone/>
            </a:pPr>
            <a:r>
              <a:rPr lang="en-US" altLang="he-IL" sz="2000" dirty="0" smtClean="0"/>
              <a:t>1. The creation of a National Bibliographic Catalog</a:t>
            </a:r>
          </a:p>
          <a:p>
            <a:pPr algn="l" rtl="0" eaLnBrk="1" hangingPunct="1">
              <a:spcBef>
                <a:spcPct val="0"/>
              </a:spcBef>
              <a:buFontTx/>
              <a:buNone/>
            </a:pPr>
            <a:r>
              <a:rPr lang="en-US" altLang="he-IL" sz="2000" dirty="0" smtClean="0"/>
              <a:t>Members of the council see this as important for the use and sharing of by the University Libraries.  This will be established *outside* (stressed in the original) of the existing universities and will be functionally independent.  Ata a later stage the universities will be able to utilize the services of this catalog.  </a:t>
            </a:r>
          </a:p>
          <a:p>
            <a:pPr algn="l" rtl="0" eaLnBrk="1" hangingPunct="1">
              <a:spcBef>
                <a:spcPct val="0"/>
              </a:spcBef>
              <a:buFontTx/>
              <a:buNone/>
            </a:pPr>
            <a:r>
              <a:rPr lang="en-US" altLang="he-IL" sz="2000" dirty="0" smtClean="0"/>
              <a:t>2. All university libraries will be connected to this central catalog via terminals using telephone lines.</a:t>
            </a:r>
          </a:p>
          <a:p>
            <a:pPr algn="l" rtl="0" eaLnBrk="1" hangingPunct="1">
              <a:spcBef>
                <a:spcPct val="0"/>
              </a:spcBef>
              <a:buFontTx/>
              <a:buNone/>
            </a:pPr>
            <a:r>
              <a:rPr lang="en-US" altLang="he-IL" sz="2000" dirty="0" smtClean="0"/>
              <a:t>....</a:t>
            </a:r>
          </a:p>
          <a:p>
            <a:pPr algn="l" rtl="0" eaLnBrk="1" hangingPunct="1">
              <a:spcBef>
                <a:spcPct val="0"/>
              </a:spcBef>
              <a:buFontTx/>
              <a:buNone/>
            </a:pPr>
            <a:r>
              <a:rPr lang="en-US" altLang="he-IL" sz="2000" dirty="0" smtClean="0"/>
              <a:t>4. The catalog needs to be based on MARC, and immediately there needs to be the creation of a Hebrew MARC</a:t>
            </a:r>
          </a:p>
          <a:p>
            <a:pPr algn="l" rtl="0" eaLnBrk="1" hangingPunct="1">
              <a:spcBef>
                <a:spcPct val="0"/>
              </a:spcBef>
              <a:buFontTx/>
              <a:buNone/>
            </a:pPr>
            <a:r>
              <a:rPr lang="en-US" altLang="he-IL" sz="2000" dirty="0" smtClean="0"/>
              <a:t>....</a:t>
            </a:r>
          </a:p>
          <a:p>
            <a:pPr algn="l" rtl="0" eaLnBrk="1" hangingPunct="1">
              <a:spcBef>
                <a:spcPct val="0"/>
              </a:spcBef>
              <a:buFontTx/>
              <a:buNone/>
            </a:pPr>
            <a:r>
              <a:rPr lang="en-US" altLang="he-IL" sz="2000" dirty="0" smtClean="0"/>
              <a:t>6. The members of the committee recommend the creation of an in depth report on the need of the catalog and how it will be applied.</a:t>
            </a:r>
            <a:endParaRPr lang="he-IL" altLang="he-IL"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4294967295"/>
          </p:nvPr>
        </p:nvSpPr>
        <p:spPr/>
        <p:txBody>
          <a:bodyPr/>
          <a:lstStyle/>
          <a:p>
            <a:pPr algn="l" rtl="0" eaLnBrk="1" hangingPunct="1"/>
            <a:r>
              <a:rPr lang="en-US" altLang="he-IL" sz="2400" dirty="0" smtClean="0"/>
              <a:t>Survey done by IBM (1980)</a:t>
            </a:r>
          </a:p>
          <a:p>
            <a:pPr algn="l" rtl="0" eaLnBrk="1" hangingPunct="1"/>
            <a:r>
              <a:rPr lang="en-US" altLang="he-IL" sz="2400" dirty="0" smtClean="0"/>
              <a:t>Recommendation: The development of Aleph instead of purchasing DOBIS/LIBIS from IBM (1981)</a:t>
            </a:r>
          </a:p>
          <a:p>
            <a:pPr algn="l" rtl="0" eaLnBrk="1" hangingPunct="1"/>
            <a:r>
              <a:rPr lang="en-US" altLang="he-IL" sz="2400" dirty="0" smtClean="0"/>
              <a:t>Both of them: A Central system - One large central computer and on central bibliographic catalog</a:t>
            </a:r>
          </a:p>
          <a:p>
            <a:pPr algn="l" rtl="0" eaLnBrk="1" hangingPunct="1"/>
            <a:r>
              <a:rPr lang="en-US" altLang="he-IL" sz="2400" dirty="0" smtClean="0"/>
              <a:t>Alternative suggestion from the University of Haifa: progress in small steps with local smaller systems.</a:t>
            </a:r>
          </a:p>
          <a:p>
            <a:pPr algn="l" rtl="0" eaLnBrk="1" hangingPunct="1"/>
            <a:r>
              <a:rPr lang="en-US" altLang="he-IL" sz="2400" dirty="0" smtClean="0"/>
              <a:t>The official committee for budget planning decided to go with Aleph, to support the development and encourage additional institutions to cooperate.</a:t>
            </a:r>
            <a:endParaRPr lang="he-IL" altLang="he-IL" sz="2400" dirty="0" smtClean="0"/>
          </a:p>
        </p:txBody>
      </p:sp>
      <p:sp>
        <p:nvSpPr>
          <p:cNvPr id="2" name="Title 1"/>
          <p:cNvSpPr>
            <a:spLocks noGrp="1"/>
          </p:cNvSpPr>
          <p:nvPr>
            <p:ph type="title" idx="4294967295"/>
          </p:nvPr>
        </p:nvSpPr>
        <p:spPr>
          <a:xfrm>
            <a:off x="685800" y="533400"/>
            <a:ext cx="8001000" cy="838200"/>
          </a:xfrm>
          <a:ln>
            <a:miter lim="800000"/>
            <a:headEnd/>
            <a:tailEnd/>
          </a:ln>
          <a:extLst/>
        </p:spPr>
        <p:txBody>
          <a:bodyPr rtlCol="0">
            <a:normAutofit fontScale="90000"/>
            <a:scene3d>
              <a:camera prst="orthographicFront"/>
              <a:lightRig rig="soft" dir="t"/>
            </a:scene3d>
            <a:sp3d prstMaterial="softEdge">
              <a:bevelT w="25400" h="25400"/>
            </a:sp3d>
          </a:bodyPr>
          <a:lstStyle/>
          <a:p>
            <a:pPr rtl="0" eaLnBrk="1" fontAlgn="auto" hangingPunct="1">
              <a:spcAft>
                <a:spcPts val="0"/>
              </a:spcAft>
              <a:defRPr/>
            </a:pPr>
            <a:r>
              <a:rPr lang="en-US" sz="4100" b="1" kern="1200" dirty="0" smtClean="0"/>
              <a:t>1980 – 1982 The choosing of a National System</a:t>
            </a:r>
            <a:endParaRPr lang="he-IL" sz="4100" b="1" kern="1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4294967295"/>
          </p:nvPr>
        </p:nvSpPr>
        <p:spPr>
          <a:xfrm>
            <a:off x="449687" y="990600"/>
            <a:ext cx="8229600" cy="5486400"/>
          </a:xfrm>
        </p:spPr>
        <p:txBody>
          <a:bodyPr/>
          <a:lstStyle/>
          <a:p>
            <a:pPr algn="l" rtl="0" eaLnBrk="1" hangingPunct="1"/>
            <a:r>
              <a:rPr lang="en-US" altLang="he-IL" sz="2200" dirty="0" smtClean="0"/>
              <a:t>No agreed-upon decision regarding </a:t>
            </a:r>
            <a:r>
              <a:rPr lang="en-US" sz="2200" dirty="0"/>
              <a:t>a single bibliographic database </a:t>
            </a:r>
            <a:r>
              <a:rPr lang="en-US" altLang="he-IL" sz="2200" dirty="0" smtClean="0"/>
              <a:t>(</a:t>
            </a:r>
            <a:r>
              <a:rPr lang="en-US" altLang="he-IL" sz="2200" dirty="0" smtClean="0"/>
              <a:t>even within the Hebrew University itself)</a:t>
            </a:r>
          </a:p>
          <a:p>
            <a:pPr algn="l" rtl="0" eaLnBrk="1" hangingPunct="1"/>
            <a:r>
              <a:rPr lang="en-US" altLang="he-IL" sz="2200" dirty="0" smtClean="0"/>
              <a:t>A country wide communications network which was not reliable. (difficulties in testing between the Technion and Ben Gurion University)</a:t>
            </a:r>
          </a:p>
          <a:p>
            <a:pPr algn="l" rtl="0" eaLnBrk="1" hangingPunct="1"/>
            <a:r>
              <a:rPr lang="en-US" altLang="he-IL" sz="2200" dirty="0" smtClean="0"/>
              <a:t>If in any case there will be separate bibliographic databases - why not separate the hardware and solve the problem of communications?</a:t>
            </a:r>
          </a:p>
          <a:p>
            <a:pPr algn="l" rtl="0" eaLnBrk="1" hangingPunct="1"/>
            <a:r>
              <a:rPr lang="en-US" altLang="he-IL" sz="2200" dirty="0" smtClean="0"/>
              <a:t>Aleph 2 - an independent system for each institution (or part of institution - Hebrew University had separate computers for each campus)</a:t>
            </a:r>
          </a:p>
          <a:p>
            <a:pPr algn="l" rtl="0" eaLnBrk="1" hangingPunct="1"/>
            <a:r>
              <a:rPr lang="en-US" altLang="he-IL" sz="2200" dirty="0" smtClean="0"/>
              <a:t>Encouraging the adoption of Aleph 2 by the committee for budget and planning - supporting the purchasing of hardware.</a:t>
            </a:r>
            <a:endParaRPr lang="he-IL" altLang="he-IL" sz="2200" dirty="0" smtClean="0"/>
          </a:p>
        </p:txBody>
      </p:sp>
      <p:sp>
        <p:nvSpPr>
          <p:cNvPr id="2" name="Title 1"/>
          <p:cNvSpPr>
            <a:spLocks noGrp="1"/>
          </p:cNvSpPr>
          <p:nvPr>
            <p:ph type="title" idx="4294967295"/>
          </p:nvPr>
        </p:nvSpPr>
        <p:spPr>
          <a:xfrm>
            <a:off x="457200" y="274638"/>
            <a:ext cx="8229600" cy="868362"/>
          </a:xfrm>
          <a:ln>
            <a:miter lim="800000"/>
            <a:headEnd/>
            <a:tailEnd/>
          </a:ln>
          <a:extLst/>
        </p:spPr>
        <p:txBody>
          <a:bodyPr rtlCol="0">
            <a:normAutofit fontScale="90000"/>
            <a:scene3d>
              <a:camera prst="orthographicFront"/>
              <a:lightRig rig="soft" dir="t"/>
            </a:scene3d>
            <a:sp3d prstMaterial="softEdge">
              <a:bevelT w="25400" h="25400"/>
            </a:sp3d>
          </a:bodyPr>
          <a:lstStyle/>
          <a:p>
            <a:pPr rtl="0" eaLnBrk="1" fontAlgn="auto" hangingPunct="1">
              <a:spcAft>
                <a:spcPts val="0"/>
              </a:spcAft>
              <a:defRPr/>
            </a:pPr>
            <a:r>
              <a:rPr lang="en-US" sz="4100" b="1" kern="1200" dirty="0" smtClean="0"/>
              <a:t>Aleph – from Central to Separated</a:t>
            </a:r>
            <a:endParaRPr lang="he-IL" sz="4100" b="1" kern="1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3" descr="scan0031.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3400" y="0"/>
            <a:ext cx="515143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TextBox 4"/>
          <p:cNvSpPr txBox="1">
            <a:spLocks noChangeArrowheads="1"/>
          </p:cNvSpPr>
          <p:nvPr/>
        </p:nvSpPr>
        <p:spPr bwMode="auto">
          <a:xfrm>
            <a:off x="6172200" y="1143000"/>
            <a:ext cx="25908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rtl="0" eaLnBrk="1" hangingPunct="1">
              <a:spcBef>
                <a:spcPct val="0"/>
              </a:spcBef>
              <a:buFontTx/>
              <a:buNone/>
            </a:pPr>
            <a:r>
              <a:rPr lang="en-US" altLang="he-IL" sz="1800" dirty="0" smtClean="0"/>
              <a:t>The beginning of Aleph</a:t>
            </a:r>
          </a:p>
          <a:p>
            <a:pPr algn="l" rtl="0" eaLnBrk="1" hangingPunct="1">
              <a:spcBef>
                <a:spcPct val="0"/>
              </a:spcBef>
              <a:buFontTx/>
              <a:buNone/>
            </a:pPr>
            <a:endParaRPr lang="en-US" altLang="he-IL" sz="1800" dirty="0"/>
          </a:p>
          <a:p>
            <a:pPr algn="l" rtl="0" eaLnBrk="1" hangingPunct="1">
              <a:spcBef>
                <a:spcPct val="0"/>
              </a:spcBef>
              <a:buFontTx/>
              <a:buNone/>
            </a:pPr>
            <a:r>
              <a:rPr lang="en-US" altLang="he-IL" sz="1800" dirty="0" smtClean="0"/>
              <a:t>Advertisement from the early 80’s (marketed abroad by AUREC)</a:t>
            </a:r>
          </a:p>
          <a:p>
            <a:pPr algn="l" rtl="0" eaLnBrk="1" hangingPunct="1">
              <a:spcBef>
                <a:spcPct val="0"/>
              </a:spcBef>
              <a:buFontTx/>
              <a:buNone/>
            </a:pPr>
            <a:r>
              <a:rPr lang="en-US" altLang="he-IL" sz="1800" dirty="0" smtClean="0"/>
              <a:t>Terminal in picture: Elbit systems</a:t>
            </a:r>
            <a:endParaRPr lang="he-IL" altLang="he-IL" sz="1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1"/>
          <p:cNvSpPr>
            <a:spLocks noGrp="1"/>
          </p:cNvSpPr>
          <p:nvPr>
            <p:ph idx="4294967295"/>
          </p:nvPr>
        </p:nvSpPr>
        <p:spPr>
          <a:xfrm>
            <a:off x="609600" y="914400"/>
            <a:ext cx="8229600" cy="5486400"/>
          </a:xfrm>
        </p:spPr>
        <p:txBody>
          <a:bodyPr/>
          <a:lstStyle/>
          <a:p>
            <a:pPr algn="l" rtl="0" eaLnBrk="1" hangingPunct="1"/>
            <a:r>
              <a:rPr lang="en-US" altLang="he-IL" sz="2800" dirty="0" smtClean="0"/>
              <a:t>The creation of unique local codes for cataloging</a:t>
            </a:r>
            <a:endParaRPr lang="he-IL" altLang="he-IL" sz="2800" dirty="0" smtClean="0"/>
          </a:p>
          <a:p>
            <a:pPr algn="l" rtl="0" eaLnBrk="1" hangingPunct="1"/>
            <a:r>
              <a:rPr lang="en-US" altLang="he-IL" sz="2800" dirty="0" smtClean="0"/>
              <a:t>Not using international MARC standards</a:t>
            </a:r>
          </a:p>
          <a:p>
            <a:pPr algn="l" rtl="0" eaLnBrk="1" hangingPunct="1"/>
            <a:r>
              <a:rPr lang="en-US" altLang="he-IL" sz="2800" dirty="0" smtClean="0"/>
              <a:t>Too much allowing for local standards and configurations in the system</a:t>
            </a:r>
            <a:endParaRPr lang="he-IL" altLang="he-IL" sz="2800" dirty="0" smtClean="0"/>
          </a:p>
          <a:p>
            <a:pPr algn="l" rtl="0" eaLnBrk="1" hangingPunct="1"/>
            <a:r>
              <a:rPr lang="en-US" altLang="he-IL" sz="2800" dirty="0" smtClean="0"/>
              <a:t>The encouragement of “being creative” and “doing local practices”</a:t>
            </a:r>
            <a:endParaRPr lang="he-IL" altLang="he-IL" sz="2800" dirty="0" smtClean="0"/>
          </a:p>
          <a:p>
            <a:pPr algn="l" rtl="0" eaLnBrk="1" hangingPunct="1"/>
            <a:r>
              <a:rPr lang="en-US" altLang="he-IL" sz="2800" dirty="0" smtClean="0"/>
              <a:t>Lost a chance to establish a national bibliographic standard.</a:t>
            </a:r>
          </a:p>
          <a:p>
            <a:pPr algn="l" rtl="0" eaLnBrk="1" hangingPunct="1"/>
            <a:r>
              <a:rPr lang="en-US" altLang="he-IL" sz="2800" dirty="0" smtClean="0"/>
              <a:t>A large part of the current issues are the results of the general atmosphere of those “early years”</a:t>
            </a:r>
            <a:r>
              <a:rPr lang="he-IL" altLang="he-IL" sz="2800" dirty="0" smtClean="0"/>
              <a:t>.</a:t>
            </a:r>
          </a:p>
        </p:txBody>
      </p:sp>
      <p:sp>
        <p:nvSpPr>
          <p:cNvPr id="3" name="Title 2"/>
          <p:cNvSpPr>
            <a:spLocks noGrp="1"/>
          </p:cNvSpPr>
          <p:nvPr>
            <p:ph type="title" idx="4294967295"/>
          </p:nvPr>
        </p:nvSpPr>
        <p:spPr>
          <a:xfrm>
            <a:off x="457200" y="34344"/>
            <a:ext cx="8229600" cy="1143000"/>
          </a:xfrm>
          <a:ln>
            <a:miter lim="800000"/>
            <a:headEnd/>
            <a:tailEnd/>
          </a:ln>
          <a:extLst/>
        </p:spPr>
        <p:txBody>
          <a:bodyPr rtlCol="0">
            <a:normAutofit/>
            <a:scene3d>
              <a:camera prst="orthographicFront"/>
              <a:lightRig rig="soft" dir="t"/>
            </a:scene3d>
            <a:sp3d prstMaterial="softEdge">
              <a:bevelT w="25400" h="25400"/>
            </a:sp3d>
          </a:bodyPr>
          <a:lstStyle/>
          <a:p>
            <a:pPr eaLnBrk="1" fontAlgn="auto" hangingPunct="1">
              <a:spcAft>
                <a:spcPts val="0"/>
              </a:spcAft>
              <a:defRPr/>
            </a:pPr>
            <a:r>
              <a:rPr lang="en-US" sz="4100" b="1" kern="1200" dirty="0" smtClean="0"/>
              <a:t>The original sin</a:t>
            </a:r>
            <a:endParaRPr lang="he-IL" sz="4100" b="1" kern="1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4294967295"/>
          </p:nvPr>
        </p:nvSpPr>
        <p:spPr>
          <a:xfrm>
            <a:off x="420806" y="1417638"/>
            <a:ext cx="8229600" cy="4983162"/>
          </a:xfrm>
        </p:spPr>
        <p:txBody>
          <a:bodyPr/>
          <a:lstStyle/>
          <a:p>
            <a:pPr algn="l" rtl="0" eaLnBrk="1" hangingPunct="1"/>
            <a:r>
              <a:rPr lang="en-US" altLang="he-IL" sz="2800" dirty="0" smtClean="0"/>
              <a:t>A problematic conversion /  migration (especially for serials)</a:t>
            </a:r>
            <a:endParaRPr lang="he-IL" altLang="he-IL" sz="2800" dirty="0" smtClean="0"/>
          </a:p>
          <a:p>
            <a:pPr algn="l" rtl="0" eaLnBrk="1" hangingPunct="1"/>
            <a:r>
              <a:rPr lang="en-US" altLang="he-IL" sz="2800" dirty="0" smtClean="0"/>
              <a:t>Much of the development was abroad (Denmark)</a:t>
            </a:r>
            <a:endParaRPr lang="he-IL" altLang="he-IL" sz="2800" dirty="0" smtClean="0"/>
          </a:p>
          <a:p>
            <a:pPr algn="l" rtl="0" eaLnBrk="1" hangingPunct="1"/>
            <a:r>
              <a:rPr lang="en-US" altLang="he-IL" sz="2800" dirty="0" smtClean="0"/>
              <a:t>Partial and not “really” supporting MARC format</a:t>
            </a:r>
          </a:p>
          <a:p>
            <a:pPr algn="l" rtl="0" eaLnBrk="1" hangingPunct="1"/>
            <a:r>
              <a:rPr lang="en-US" altLang="he-IL" sz="2800" dirty="0" smtClean="0"/>
              <a:t>Most of the libraries converted to MARC during Aleph 300 and did so as part of the conversion process of Malmad.    This allowed to cover the gaps in different ways libraries work and establish some uniformity (though there still existed local “creative” workflows).</a:t>
            </a:r>
          </a:p>
        </p:txBody>
      </p:sp>
      <p:sp>
        <p:nvSpPr>
          <p:cNvPr id="3" name="Title 2"/>
          <p:cNvSpPr>
            <a:spLocks noGrp="1"/>
          </p:cNvSpPr>
          <p:nvPr>
            <p:ph type="title" idx="4294967295"/>
          </p:nvPr>
        </p:nvSpPr>
        <p:spPr>
          <a:ln>
            <a:miter lim="800000"/>
            <a:headEnd/>
            <a:tailEnd/>
          </a:ln>
          <a:extLst/>
        </p:spPr>
        <p:txBody>
          <a:bodyPr rtlCol="0">
            <a:normAutofit/>
            <a:scene3d>
              <a:camera prst="orthographicFront"/>
              <a:lightRig rig="soft" dir="t"/>
            </a:scene3d>
            <a:sp3d prstMaterial="softEdge">
              <a:bevelT w="25400" h="25400"/>
            </a:sp3d>
          </a:bodyPr>
          <a:lstStyle/>
          <a:p>
            <a:pPr eaLnBrk="1" fontAlgn="auto" hangingPunct="1">
              <a:spcAft>
                <a:spcPts val="0"/>
              </a:spcAft>
              <a:defRPr/>
            </a:pPr>
            <a:r>
              <a:rPr lang="en-US" sz="4100" b="1" kern="1200" dirty="0" smtClean="0"/>
              <a:t>From Aleph 2 to Aleph 300</a:t>
            </a:r>
            <a:endParaRPr lang="he-IL" sz="4100" b="1" kern="1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idx="4294967295"/>
          </p:nvPr>
        </p:nvSpPr>
        <p:spPr>
          <a:xfrm>
            <a:off x="457200" y="1219200"/>
            <a:ext cx="8229600" cy="5257800"/>
          </a:xfrm>
        </p:spPr>
        <p:txBody>
          <a:bodyPr/>
          <a:lstStyle/>
          <a:p>
            <a:pPr algn="l" rtl="0" eaLnBrk="1" hangingPunct="1"/>
            <a:r>
              <a:rPr lang="en-US" altLang="he-IL" sz="2800" dirty="0" smtClean="0"/>
              <a:t>A completely different system</a:t>
            </a:r>
            <a:endParaRPr lang="he-IL" altLang="he-IL" sz="2800" dirty="0" smtClean="0"/>
          </a:p>
          <a:p>
            <a:pPr algn="l" rtl="0" eaLnBrk="1" hangingPunct="1"/>
            <a:r>
              <a:rPr lang="en-US" altLang="he-IL" sz="2800" dirty="0" smtClean="0"/>
              <a:t>Worked on UNIX and not VMS</a:t>
            </a:r>
            <a:endParaRPr lang="he-IL" altLang="he-IL" sz="2800" dirty="0" smtClean="0"/>
          </a:p>
          <a:p>
            <a:pPr algn="l" rtl="0" eaLnBrk="1" hangingPunct="1"/>
            <a:r>
              <a:rPr lang="en-US" altLang="he-IL" sz="2800" dirty="0" smtClean="0"/>
              <a:t>Database using SQL and ORACLE</a:t>
            </a:r>
            <a:endParaRPr lang="he-IL" altLang="he-IL" sz="2800" dirty="0" smtClean="0"/>
          </a:p>
          <a:p>
            <a:pPr algn="l" rtl="0" eaLnBrk="1" hangingPunct="1"/>
            <a:r>
              <a:rPr lang="en-US" altLang="he-IL" sz="2800" dirty="0" smtClean="0"/>
              <a:t>Uses Unicode instead of ASCII</a:t>
            </a:r>
          </a:p>
          <a:p>
            <a:pPr algn="l" rtl="0" eaLnBrk="1" hangingPunct="1"/>
            <a:r>
              <a:rPr lang="en-US" altLang="he-IL" sz="2800" dirty="0" smtClean="0"/>
              <a:t>Client server architecture</a:t>
            </a:r>
            <a:endParaRPr lang="he-IL" altLang="he-IL" sz="2800" dirty="0" smtClean="0"/>
          </a:p>
          <a:p>
            <a:pPr algn="l" rtl="0" eaLnBrk="1" hangingPunct="1"/>
            <a:r>
              <a:rPr lang="en-US" altLang="he-IL" sz="2800" dirty="0" smtClean="0"/>
              <a:t>OPAC is web based</a:t>
            </a:r>
          </a:p>
          <a:p>
            <a:pPr algn="l" rtl="0" eaLnBrk="1" hangingPunct="1"/>
            <a:r>
              <a:rPr lang="en-US" altLang="he-IL" sz="2800" dirty="0" smtClean="0"/>
              <a:t>Not all Israeli institutions succeeded in reaching the same technical level as they did with Aleph 300.</a:t>
            </a:r>
          </a:p>
        </p:txBody>
      </p:sp>
      <p:sp>
        <p:nvSpPr>
          <p:cNvPr id="3" name="Title 2"/>
          <p:cNvSpPr>
            <a:spLocks noGrp="1"/>
          </p:cNvSpPr>
          <p:nvPr>
            <p:ph type="title" idx="4294967295"/>
          </p:nvPr>
        </p:nvSpPr>
        <p:spPr>
          <a:xfrm>
            <a:off x="457200" y="274638"/>
            <a:ext cx="8229600" cy="1020762"/>
          </a:xfrm>
          <a:ln>
            <a:miter lim="800000"/>
            <a:headEnd/>
            <a:tailEnd/>
          </a:ln>
          <a:extLst/>
        </p:spPr>
        <p:txBody>
          <a:bodyPr rtlCol="0">
            <a:normAutofit/>
            <a:scene3d>
              <a:camera prst="orthographicFront"/>
              <a:lightRig rig="soft" dir="t"/>
            </a:scene3d>
            <a:sp3d prstMaterial="softEdge">
              <a:bevelT w="25400" h="25400"/>
            </a:sp3d>
          </a:bodyPr>
          <a:lstStyle/>
          <a:p>
            <a:pPr rtl="0" eaLnBrk="1" fontAlgn="auto" hangingPunct="1">
              <a:spcAft>
                <a:spcPts val="0"/>
              </a:spcAft>
              <a:defRPr/>
            </a:pPr>
            <a:r>
              <a:rPr lang="en-US" sz="4100" b="1" kern="1200" dirty="0" smtClean="0"/>
              <a:t>From Aleph 300 to Aleph 500</a:t>
            </a:r>
            <a:endParaRPr lang="he-IL" sz="4100" b="1" kern="1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1"/>
          <p:cNvSpPr>
            <a:spLocks noGrp="1"/>
          </p:cNvSpPr>
          <p:nvPr>
            <p:ph idx="4294967295"/>
          </p:nvPr>
        </p:nvSpPr>
        <p:spPr>
          <a:xfrm>
            <a:off x="457200" y="1417638"/>
            <a:ext cx="8229600" cy="4525963"/>
          </a:xfrm>
        </p:spPr>
        <p:txBody>
          <a:bodyPr/>
          <a:lstStyle/>
          <a:p>
            <a:pPr algn="l" rtl="0" eaLnBrk="1" hangingPunct="1"/>
            <a:r>
              <a:rPr lang="en-US" altLang="he-IL" sz="2800" dirty="0" smtClean="0"/>
              <a:t>The combining of resources for the betterment of the libraries</a:t>
            </a:r>
          </a:p>
          <a:p>
            <a:pPr algn="l" rtl="0" eaLnBrk="1" hangingPunct="1"/>
            <a:r>
              <a:rPr lang="en-US" altLang="he-IL" sz="2800" dirty="0" smtClean="0"/>
              <a:t>There are numerous examples abroad of consortia using Aleph for several institutions (with different models)</a:t>
            </a:r>
          </a:p>
          <a:p>
            <a:pPr algn="l" rtl="0" eaLnBrk="1" hangingPunct="1"/>
            <a:r>
              <a:rPr lang="en-US" altLang="he-IL" sz="2800" dirty="0" smtClean="0"/>
              <a:t>There is an unwillingness of the Universities to use Aleph within a consortium</a:t>
            </a:r>
          </a:p>
          <a:p>
            <a:pPr algn="l" rtl="0" eaLnBrk="1" hangingPunct="1"/>
            <a:r>
              <a:rPr lang="en-US" altLang="he-IL" sz="2800" dirty="0" smtClean="0"/>
              <a:t>The colleges made a correct decision to go with a consortium. Even if there are other issues it is still the right decision.</a:t>
            </a:r>
          </a:p>
        </p:txBody>
      </p:sp>
      <p:sp>
        <p:nvSpPr>
          <p:cNvPr id="3" name="Title 2"/>
          <p:cNvSpPr>
            <a:spLocks noGrp="1"/>
          </p:cNvSpPr>
          <p:nvPr>
            <p:ph type="title" idx="4294967295"/>
          </p:nvPr>
        </p:nvSpPr>
        <p:spPr>
          <a:ln>
            <a:miter lim="800000"/>
            <a:headEnd/>
            <a:tailEnd/>
          </a:ln>
          <a:extLst/>
        </p:spPr>
        <p:txBody>
          <a:bodyPr rtlCol="0">
            <a:normAutofit/>
            <a:scene3d>
              <a:camera prst="orthographicFront"/>
              <a:lightRig rig="soft" dir="t"/>
            </a:scene3d>
            <a:sp3d prstMaterial="softEdge">
              <a:bevelT w="25400" h="25400"/>
            </a:sp3d>
          </a:bodyPr>
          <a:lstStyle/>
          <a:p>
            <a:pPr eaLnBrk="1" fontAlgn="auto" hangingPunct="1">
              <a:spcAft>
                <a:spcPts val="0"/>
              </a:spcAft>
              <a:defRPr/>
            </a:pPr>
            <a:r>
              <a:rPr lang="en-US" sz="4100" b="1" kern="1200" dirty="0" smtClean="0"/>
              <a:t>The </a:t>
            </a:r>
            <a:r>
              <a:rPr lang="en-US" sz="4100" b="1" kern="1200" dirty="0"/>
              <a:t>logical</a:t>
            </a:r>
            <a:r>
              <a:rPr lang="en-US" sz="4000" dirty="0" smtClean="0"/>
              <a:t> </a:t>
            </a:r>
            <a:r>
              <a:rPr lang="en-US" sz="4100" b="1" kern="1200" dirty="0" smtClean="0"/>
              <a:t>solution</a:t>
            </a:r>
            <a:endParaRPr lang="he-IL" sz="4100" b="1" kern="1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342900" y="914400"/>
            <a:ext cx="8458200" cy="4525962"/>
          </a:xfrm>
        </p:spPr>
        <p:txBody>
          <a:bodyPr>
            <a:noAutofit/>
          </a:bodyPr>
          <a:lstStyle/>
          <a:p>
            <a:pPr algn="l" rtl="0" eaLnBrk="1" hangingPunct="1">
              <a:lnSpc>
                <a:spcPct val="90000"/>
              </a:lnSpc>
              <a:defRPr/>
            </a:pPr>
            <a:r>
              <a:rPr lang="en-US" sz="2800" dirty="0"/>
              <a:t>Public interfaces which bring together data from several </a:t>
            </a:r>
            <a:r>
              <a:rPr lang="en-US" sz="2800" dirty="0" smtClean="0"/>
              <a:t>different </a:t>
            </a:r>
            <a:r>
              <a:rPr lang="en-US" sz="2800" dirty="0"/>
              <a:t>sources.  For example: Primo, Aquabrowser, </a:t>
            </a:r>
            <a:r>
              <a:rPr lang="en-US" sz="2800" dirty="0" smtClean="0"/>
              <a:t>WorldCat </a:t>
            </a:r>
            <a:r>
              <a:rPr lang="en-US" sz="2800" dirty="0"/>
              <a:t>Local</a:t>
            </a:r>
          </a:p>
          <a:p>
            <a:pPr algn="l" rtl="0" eaLnBrk="1" hangingPunct="1">
              <a:lnSpc>
                <a:spcPct val="90000"/>
              </a:lnSpc>
              <a:defRPr/>
            </a:pPr>
            <a:r>
              <a:rPr lang="en-US" sz="2800" dirty="0" smtClean="0"/>
              <a:t>Back office </a:t>
            </a:r>
            <a:r>
              <a:rPr lang="en-US" sz="2800" dirty="0"/>
              <a:t>systems which are more </a:t>
            </a:r>
            <a:r>
              <a:rPr lang="en-US" sz="2800" dirty="0" smtClean="0"/>
              <a:t>innovative </a:t>
            </a:r>
            <a:r>
              <a:rPr lang="en-US" sz="2800" dirty="0"/>
              <a:t>and relevant </a:t>
            </a:r>
            <a:r>
              <a:rPr lang="en-US" sz="2800" dirty="0" smtClean="0"/>
              <a:t>for </a:t>
            </a:r>
            <a:r>
              <a:rPr lang="en-US" sz="2800" dirty="0"/>
              <a:t>the current and future information world</a:t>
            </a:r>
          </a:p>
          <a:p>
            <a:pPr algn="l" rtl="0" eaLnBrk="1" hangingPunct="1">
              <a:lnSpc>
                <a:spcPct val="90000"/>
              </a:lnSpc>
              <a:defRPr/>
            </a:pPr>
            <a:r>
              <a:rPr lang="en-US" sz="2800" dirty="0"/>
              <a:t>Basing </a:t>
            </a:r>
            <a:r>
              <a:rPr lang="en-US" sz="2800" dirty="0" smtClean="0"/>
              <a:t>catalogs </a:t>
            </a:r>
            <a:r>
              <a:rPr lang="en-US" sz="2800" dirty="0"/>
              <a:t>on </a:t>
            </a:r>
            <a:r>
              <a:rPr lang="en-US" sz="2800" dirty="0" smtClean="0"/>
              <a:t>shared </a:t>
            </a:r>
            <a:r>
              <a:rPr lang="en-US" sz="2800" dirty="0"/>
              <a:t>bibliographic databases</a:t>
            </a:r>
          </a:p>
          <a:p>
            <a:pPr algn="l" rtl="0" eaLnBrk="1" hangingPunct="1">
              <a:lnSpc>
                <a:spcPct val="90000"/>
              </a:lnSpc>
              <a:defRPr/>
            </a:pPr>
            <a:r>
              <a:rPr lang="en-US" sz="2800" dirty="0"/>
              <a:t>SAAS and </a:t>
            </a:r>
            <a:r>
              <a:rPr lang="en-US" sz="2800" dirty="0" smtClean="0"/>
              <a:t>Cloud </a:t>
            </a:r>
            <a:r>
              <a:rPr lang="en-US" sz="2800" dirty="0"/>
              <a:t>computing</a:t>
            </a:r>
          </a:p>
          <a:p>
            <a:pPr algn="l" rtl="0" eaLnBrk="1" hangingPunct="1">
              <a:lnSpc>
                <a:spcPct val="90000"/>
              </a:lnSpc>
              <a:defRPr/>
            </a:pPr>
            <a:r>
              <a:rPr lang="en-US" sz="2800" dirty="0"/>
              <a:t>Interesting development - OCLC entering the area of local ILS systems</a:t>
            </a:r>
          </a:p>
          <a:p>
            <a:pPr algn="l" rtl="0" eaLnBrk="1" hangingPunct="1">
              <a:lnSpc>
                <a:spcPct val="90000"/>
              </a:lnSpc>
              <a:defRPr/>
            </a:pPr>
            <a:r>
              <a:rPr lang="en-US" sz="2800" dirty="0" smtClean="0"/>
              <a:t>Returning </a:t>
            </a:r>
            <a:r>
              <a:rPr lang="en-US" sz="2800" dirty="0"/>
              <a:t>to the ideas of a central system from 30-40 years ago!</a:t>
            </a:r>
            <a:endParaRPr lang="he-IL" sz="2800" dirty="0" smtClean="0"/>
          </a:p>
        </p:txBody>
      </p:sp>
      <p:sp>
        <p:nvSpPr>
          <p:cNvPr id="3" name="Title 2"/>
          <p:cNvSpPr>
            <a:spLocks noGrp="1"/>
          </p:cNvSpPr>
          <p:nvPr>
            <p:ph type="title" idx="4294967295"/>
          </p:nvPr>
        </p:nvSpPr>
        <p:spPr>
          <a:xfrm>
            <a:off x="457200" y="274638"/>
            <a:ext cx="8229600" cy="639762"/>
          </a:xfrm>
          <a:ln>
            <a:miter lim="800000"/>
            <a:headEnd/>
            <a:tailEnd/>
          </a:ln>
          <a:extLst/>
        </p:spPr>
        <p:txBody>
          <a:bodyPr rtlCol="0">
            <a:normAutofit fontScale="90000"/>
            <a:scene3d>
              <a:camera prst="orthographicFront"/>
              <a:lightRig rig="soft" dir="t"/>
            </a:scene3d>
            <a:sp3d prstMaterial="softEdge">
              <a:bevelT w="25400" h="25400"/>
            </a:sp3d>
          </a:bodyPr>
          <a:lstStyle/>
          <a:p>
            <a:pPr eaLnBrk="1" fontAlgn="auto" hangingPunct="1">
              <a:spcAft>
                <a:spcPts val="0"/>
              </a:spcAft>
              <a:defRPr/>
            </a:pPr>
            <a:r>
              <a:rPr lang="en-US" sz="4100" b="1" kern="1200" dirty="0" smtClean="0"/>
              <a:t>What now</a:t>
            </a:r>
            <a:endParaRPr lang="he-IL" sz="4100" b="1" kern="12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2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Content Placeholder 2"/>
          <p:cNvSpPr>
            <a:spLocks noGrp="1"/>
          </p:cNvSpPr>
          <p:nvPr>
            <p:ph idx="4294967295"/>
          </p:nvPr>
        </p:nvSpPr>
        <p:spPr>
          <a:xfrm>
            <a:off x="457200" y="1371600"/>
            <a:ext cx="8229600" cy="5181600"/>
          </a:xfrm>
        </p:spPr>
        <p:txBody>
          <a:bodyPr/>
          <a:lstStyle/>
          <a:p>
            <a:pPr algn="l" rtl="0" eaLnBrk="1" hangingPunct="1"/>
            <a:r>
              <a:rPr lang="en-US" altLang="he-IL" sz="2200" dirty="0" smtClean="0"/>
              <a:t>Computerized automated separate systems (circulation, acquisition, cataloging)</a:t>
            </a:r>
          </a:p>
          <a:p>
            <a:pPr algn="l" rtl="0" eaLnBrk="1" hangingPunct="1"/>
            <a:r>
              <a:rPr lang="en-US" altLang="he-IL" sz="2200" dirty="0" smtClean="0"/>
              <a:t>Computerized automated systems for librarians, not for the end user</a:t>
            </a:r>
          </a:p>
          <a:p>
            <a:pPr algn="l" rtl="0" eaLnBrk="1" hangingPunct="1"/>
            <a:r>
              <a:rPr lang="en-US" altLang="he-IL" sz="2200" dirty="0" smtClean="0"/>
              <a:t>Cataloging as "a smart word processer" for creating the catalog and an online catalog</a:t>
            </a:r>
          </a:p>
          <a:p>
            <a:pPr algn="l" rtl="0" eaLnBrk="1" hangingPunct="1"/>
            <a:r>
              <a:rPr lang="en-US" altLang="he-IL" sz="2200" dirty="0" smtClean="0"/>
              <a:t>The MARC Machine Readable cataloging standard for the transfer of bibliographic information (1966)</a:t>
            </a:r>
          </a:p>
          <a:p>
            <a:pPr algn="l" rtl="0" eaLnBrk="1" hangingPunct="1"/>
            <a:r>
              <a:rPr lang="en-US" altLang="he-IL" sz="2200" dirty="0" smtClean="0"/>
              <a:t>A fixed and continuous export of records in MARC format by the Library of Congress (1968) </a:t>
            </a:r>
          </a:p>
          <a:p>
            <a:pPr algn="l" rtl="0" eaLnBrk="1" hangingPunct="1"/>
            <a:r>
              <a:rPr lang="en-US" altLang="he-IL" sz="2200" dirty="0" smtClean="0"/>
              <a:t>The establishment of </a:t>
            </a:r>
            <a:r>
              <a:rPr lang="he-IL" altLang="he-IL" sz="2200" dirty="0" smtClean="0"/>
              <a:t> </a:t>
            </a:r>
            <a:r>
              <a:rPr lang="en-US" altLang="he-IL" sz="2200" dirty="0" smtClean="0"/>
              <a:t>OCLC</a:t>
            </a:r>
            <a:r>
              <a:rPr lang="he-IL" altLang="he-IL" sz="2200" dirty="0" smtClean="0"/>
              <a:t> (1967) </a:t>
            </a:r>
            <a:r>
              <a:rPr lang="en-US" altLang="he-IL" sz="2200" dirty="0" smtClean="0"/>
              <a:t>"</a:t>
            </a:r>
            <a:r>
              <a:rPr lang="en-US" altLang="he-IL" sz="2200" u="sng" dirty="0" smtClean="0"/>
              <a:t>O</a:t>
            </a:r>
            <a:r>
              <a:rPr lang="en-US" altLang="he-IL" sz="2200" dirty="0" smtClean="0"/>
              <a:t>hio </a:t>
            </a:r>
            <a:r>
              <a:rPr lang="en-US" altLang="he-IL" sz="2200" u="sng" dirty="0" smtClean="0"/>
              <a:t>C</a:t>
            </a:r>
            <a:r>
              <a:rPr lang="en-US" altLang="he-IL" sz="2200" dirty="0" smtClean="0"/>
              <a:t>ollege </a:t>
            </a:r>
            <a:r>
              <a:rPr lang="en-US" altLang="he-IL" sz="2200" u="sng" dirty="0" smtClean="0"/>
              <a:t>L</a:t>
            </a:r>
            <a:r>
              <a:rPr lang="en-US" altLang="he-IL" sz="2200" dirty="0" smtClean="0"/>
              <a:t>ibrary </a:t>
            </a:r>
            <a:r>
              <a:rPr lang="en-US" altLang="he-IL" sz="2200" u="sng" dirty="0" smtClean="0"/>
              <a:t>C</a:t>
            </a:r>
            <a:r>
              <a:rPr lang="en-US" altLang="he-IL" sz="2200" dirty="0" smtClean="0"/>
              <a:t>enter”</a:t>
            </a:r>
            <a:r>
              <a:rPr lang="he-IL" altLang="he-IL" sz="2200" dirty="0" smtClean="0"/>
              <a:t> </a:t>
            </a:r>
            <a:r>
              <a:rPr lang="en-US" altLang="he-IL" sz="2200" dirty="0" smtClean="0"/>
              <a:t>and later “</a:t>
            </a:r>
            <a:r>
              <a:rPr lang="en-US" altLang="he-IL" sz="2200" u="sng" dirty="0" smtClean="0"/>
              <a:t>O</a:t>
            </a:r>
            <a:r>
              <a:rPr lang="en-US" altLang="he-IL" sz="2200" dirty="0" smtClean="0"/>
              <a:t>nline </a:t>
            </a:r>
            <a:r>
              <a:rPr lang="en-US" altLang="he-IL" sz="2200" u="sng" dirty="0" smtClean="0"/>
              <a:t>C</a:t>
            </a:r>
            <a:r>
              <a:rPr lang="en-US" altLang="he-IL" sz="2200" dirty="0" smtClean="0"/>
              <a:t>omputer </a:t>
            </a:r>
            <a:r>
              <a:rPr lang="en-US" altLang="he-IL" sz="2200" u="sng" dirty="0" smtClean="0"/>
              <a:t>L</a:t>
            </a:r>
            <a:r>
              <a:rPr lang="en-US" altLang="he-IL" sz="2200" dirty="0" smtClean="0"/>
              <a:t>ibrary </a:t>
            </a:r>
            <a:r>
              <a:rPr lang="en-US" altLang="he-IL" sz="2200" u="sng" dirty="0" smtClean="0"/>
              <a:t>C</a:t>
            </a:r>
            <a:r>
              <a:rPr lang="en-US" altLang="he-IL" sz="2200" dirty="0" smtClean="0"/>
              <a:t>enter”</a:t>
            </a:r>
            <a:endParaRPr lang="he-IL" altLang="he-IL" sz="2200" dirty="0" smtClean="0"/>
          </a:p>
        </p:txBody>
      </p:sp>
      <p:sp>
        <p:nvSpPr>
          <p:cNvPr id="2" name="Title 1"/>
          <p:cNvSpPr>
            <a:spLocks noGrp="1"/>
          </p:cNvSpPr>
          <p:nvPr>
            <p:ph type="title" idx="4294967295"/>
          </p:nvPr>
        </p:nvSpPr>
        <p:spPr>
          <a:xfrm>
            <a:off x="216257" y="314444"/>
            <a:ext cx="8470543" cy="1020762"/>
          </a:xfrm>
          <a:ln>
            <a:miter lim="800000"/>
            <a:headEnd/>
            <a:tailEnd/>
          </a:ln>
          <a:extLst/>
        </p:spPr>
        <p:txBody>
          <a:bodyPr rtlCol="0">
            <a:normAutofit fontScale="90000"/>
            <a:scene3d>
              <a:camera prst="orthographicFront"/>
              <a:lightRig rig="soft" dir="t"/>
            </a:scene3d>
            <a:sp3d prstMaterial="softEdge">
              <a:bevelT w="25400" h="25400"/>
            </a:sp3d>
          </a:bodyPr>
          <a:lstStyle/>
          <a:p>
            <a:pPr eaLnBrk="1" fontAlgn="auto" hangingPunct="1">
              <a:spcAft>
                <a:spcPts val="0"/>
              </a:spcAft>
              <a:defRPr/>
            </a:pPr>
            <a:r>
              <a:rPr lang="en-US" sz="3200" b="1" kern="1200" dirty="0"/>
              <a:t>The first period</a:t>
            </a:r>
            <a:br>
              <a:rPr lang="en-US" sz="3200" b="1" kern="1200" dirty="0"/>
            </a:br>
            <a:r>
              <a:rPr lang="en-US" sz="2700" b="1" kern="1200" dirty="0"/>
              <a:t>(Distant past, the 60's abroad, the 70's and 80's in Israel)</a:t>
            </a:r>
            <a:endParaRPr lang="he-IL" sz="2700" b="1" kern="1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274638"/>
            <a:ext cx="8229600" cy="563562"/>
          </a:xfrm>
        </p:spPr>
        <p:txBody>
          <a:bodyPr/>
          <a:lstStyle/>
          <a:p>
            <a:r>
              <a:rPr lang="en-US" altLang="he-IL" sz="3600" dirty="0" smtClean="0"/>
              <a:t>And small and midsize libraries in Israel</a:t>
            </a:r>
            <a:endParaRPr lang="he-IL" altLang="he-IL" sz="3600" dirty="0" smtClean="0"/>
          </a:p>
        </p:txBody>
      </p:sp>
      <p:sp>
        <p:nvSpPr>
          <p:cNvPr id="21507" name="Content Placeholder 2"/>
          <p:cNvSpPr>
            <a:spLocks noGrp="1"/>
          </p:cNvSpPr>
          <p:nvPr>
            <p:ph idx="1"/>
          </p:nvPr>
        </p:nvSpPr>
        <p:spPr>
          <a:xfrm>
            <a:off x="477672" y="1219200"/>
            <a:ext cx="8229600" cy="4525963"/>
          </a:xfrm>
        </p:spPr>
        <p:txBody>
          <a:bodyPr/>
          <a:lstStyle/>
          <a:p>
            <a:pPr algn="l" rtl="0"/>
            <a:r>
              <a:rPr lang="en-US" altLang="he-IL" dirty="0" smtClean="0"/>
              <a:t>From 1983 on there were local systems based on a PC (DOS and then later Windows)</a:t>
            </a:r>
          </a:p>
          <a:p>
            <a:pPr algn="l" rtl="0"/>
            <a:r>
              <a:rPr lang="en-US" altLang="he-IL" dirty="0" smtClean="0"/>
              <a:t>Originally designed for the librarian and then later for the end user.</a:t>
            </a:r>
          </a:p>
          <a:p>
            <a:pPr algn="l" rtl="0"/>
            <a:r>
              <a:rPr lang="en-US" altLang="he-IL" dirty="0" smtClean="0"/>
              <a:t>Web versions</a:t>
            </a:r>
          </a:p>
          <a:p>
            <a:pPr algn="l" rtl="0"/>
            <a:r>
              <a:rPr lang="en-US" altLang="he-IL" dirty="0"/>
              <a:t>Central systems today: Sapir, TOP, </a:t>
            </a:r>
            <a:r>
              <a:rPr lang="en-US" altLang="he-IL" dirty="0" err="1"/>
              <a:t>Sifrat</a:t>
            </a:r>
            <a:r>
              <a:rPr lang="en-US" altLang="he-IL" dirty="0"/>
              <a:t>, </a:t>
            </a:r>
            <a:r>
              <a:rPr lang="en-US" altLang="he-IL" dirty="0" err="1"/>
              <a:t>Agron</a:t>
            </a:r>
            <a:r>
              <a:rPr lang="en-US" altLang="he-IL" dirty="0"/>
              <a:t>, </a:t>
            </a:r>
            <a:r>
              <a:rPr lang="en-US" altLang="he-IL" dirty="0" err="1"/>
              <a:t>Alei</a:t>
            </a:r>
            <a:r>
              <a:rPr lang="en-US" altLang="he-IL" dirty="0"/>
              <a:t> </a:t>
            </a:r>
            <a:r>
              <a:rPr lang="en-US" altLang="he-IL" dirty="0" err="1" smtClean="0"/>
              <a:t>Kotarim</a:t>
            </a:r>
            <a:r>
              <a:rPr lang="en-US" altLang="he-IL" dirty="0" smtClean="0"/>
              <a:t> and </a:t>
            </a:r>
            <a:r>
              <a:rPr lang="en-US" altLang="he-IL" dirty="0"/>
              <a:t>more</a:t>
            </a:r>
          </a:p>
          <a:p>
            <a:pPr algn="l" rtl="0"/>
            <a:r>
              <a:rPr lang="en-US" altLang="he-IL" dirty="0" smtClean="0"/>
              <a:t>A </a:t>
            </a:r>
            <a:r>
              <a:rPr lang="en-US" altLang="he-IL" dirty="0" smtClean="0"/>
              <a:t>trend towards hosted systems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533400"/>
            <a:ext cx="83058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eaLnBrk="1" hangingPunct="1">
              <a:spcBef>
                <a:spcPct val="20000"/>
              </a:spcBef>
              <a:buChar char="•"/>
              <a:defRPr sz="2400">
                <a:latin typeface="+mn-lt"/>
                <a:cs typeface="+mn-cs"/>
              </a:defRPr>
            </a:lvl1pPr>
            <a:lvl2pPr marL="742950" indent="-285750" algn="r" rtl="1">
              <a:spcBef>
                <a:spcPct val="20000"/>
              </a:spcBef>
              <a:buChar char="–"/>
              <a:defRPr sz="2800">
                <a:latin typeface="+mn-lt"/>
                <a:cs typeface="+mn-cs"/>
              </a:defRPr>
            </a:lvl2pPr>
            <a:lvl3pPr marL="1143000" indent="-228600" algn="r" rtl="1">
              <a:spcBef>
                <a:spcPct val="20000"/>
              </a:spcBef>
              <a:buChar char="•"/>
              <a:defRPr sz="2400">
                <a:latin typeface="+mn-lt"/>
                <a:cs typeface="+mn-cs"/>
              </a:defRPr>
            </a:lvl3pPr>
            <a:lvl4pPr marL="1600200" indent="-228600" algn="r" rtl="1">
              <a:spcBef>
                <a:spcPct val="20000"/>
              </a:spcBef>
              <a:buChar char="–"/>
              <a:defRPr sz="2000">
                <a:latin typeface="+mn-lt"/>
                <a:cs typeface="+mn-cs"/>
              </a:defRPr>
            </a:lvl4pPr>
            <a:lvl5pPr marL="2057400" indent="-228600" algn="r" rtl="1">
              <a:spcBef>
                <a:spcPct val="20000"/>
              </a:spcBef>
              <a:buChar char="»"/>
              <a:defRPr sz="2000">
                <a:latin typeface="+mn-lt"/>
                <a:cs typeface="+mn-cs"/>
              </a:defRPr>
            </a:lvl5pPr>
            <a:lvl6pPr marL="2514600" indent="-228600" algn="r" rtl="1" fontAlgn="base">
              <a:spcBef>
                <a:spcPct val="20000"/>
              </a:spcBef>
              <a:spcAft>
                <a:spcPct val="0"/>
              </a:spcAft>
              <a:buChar char="»"/>
              <a:defRPr sz="2000">
                <a:latin typeface="+mn-lt"/>
                <a:cs typeface="+mn-cs"/>
              </a:defRPr>
            </a:lvl6pPr>
            <a:lvl7pPr marL="2971800" indent="-228600" algn="r" rtl="1" fontAlgn="base">
              <a:spcBef>
                <a:spcPct val="20000"/>
              </a:spcBef>
              <a:spcAft>
                <a:spcPct val="0"/>
              </a:spcAft>
              <a:buChar char="»"/>
              <a:defRPr sz="2000">
                <a:latin typeface="+mn-lt"/>
                <a:cs typeface="+mn-cs"/>
              </a:defRPr>
            </a:lvl7pPr>
            <a:lvl8pPr marL="3429000" indent="-228600" algn="r" rtl="1" fontAlgn="base">
              <a:spcBef>
                <a:spcPct val="20000"/>
              </a:spcBef>
              <a:spcAft>
                <a:spcPct val="0"/>
              </a:spcAft>
              <a:buChar char="»"/>
              <a:defRPr sz="2000">
                <a:latin typeface="+mn-lt"/>
                <a:cs typeface="+mn-cs"/>
              </a:defRPr>
            </a:lvl8pPr>
            <a:lvl9pPr marL="3886200" indent="-228600" algn="r" rtl="1" fontAlgn="base">
              <a:spcBef>
                <a:spcPct val="20000"/>
              </a:spcBef>
              <a:spcAft>
                <a:spcPct val="0"/>
              </a:spcAft>
              <a:buChar char="»"/>
              <a:defRPr sz="2000">
                <a:latin typeface="+mn-lt"/>
                <a:cs typeface="+mn-cs"/>
              </a:defRPr>
            </a:lvl9pPr>
          </a:lstStyle>
          <a:p>
            <a:pPr marL="0" indent="0" algn="ctr">
              <a:buNone/>
            </a:pPr>
            <a:r>
              <a:rPr lang="en-US" sz="3600" dirty="0"/>
              <a:t>And in Israel two leading institutions</a:t>
            </a:r>
            <a:r>
              <a:rPr lang="he-IL" sz="3600" dirty="0" smtClean="0"/>
              <a:t>:</a:t>
            </a:r>
            <a:endParaRPr lang="en-US" sz="3600" dirty="0" smtClean="0"/>
          </a:p>
          <a:p>
            <a:endParaRPr lang="en-US" dirty="0"/>
          </a:p>
          <a:p>
            <a:pPr marL="457200" indent="-457200">
              <a:buFont typeface="+mj-lt"/>
              <a:buAutoNum type="arabicPeriod"/>
            </a:pPr>
            <a:r>
              <a:rPr lang="en-US" sz="3600" dirty="0" smtClean="0"/>
              <a:t>The </a:t>
            </a:r>
            <a:r>
              <a:rPr lang="en-US" sz="3600" dirty="0"/>
              <a:t>National and University </a:t>
            </a:r>
            <a:r>
              <a:rPr lang="en-US" sz="3600" dirty="0" smtClean="0"/>
              <a:t>Library</a:t>
            </a:r>
          </a:p>
          <a:p>
            <a:pPr marL="457200" indent="-457200">
              <a:buFont typeface="+mj-lt"/>
              <a:buAutoNum type="arabicPeriod"/>
            </a:pPr>
            <a:r>
              <a:rPr lang="en-US" sz="3600" dirty="0" smtClean="0"/>
              <a:t>University </a:t>
            </a:r>
            <a:r>
              <a:rPr lang="en-US" sz="3600" dirty="0"/>
              <a:t>of Haifa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1066800"/>
            <a:ext cx="8229600" cy="1143000"/>
          </a:xfrm>
          <a:ln>
            <a:miter lim="800000"/>
            <a:headEnd/>
            <a:tailEnd/>
          </a:ln>
          <a:extLst/>
        </p:spPr>
        <p:txBody>
          <a:bodyPr>
            <a:normAutofit fontScale="90000"/>
            <a:scene3d>
              <a:camera prst="orthographicFront"/>
              <a:lightRig rig="soft" dir="t"/>
            </a:scene3d>
            <a:sp3d prstMaterial="softEdge">
              <a:bevelT w="25400" h="25400"/>
            </a:sp3d>
          </a:bodyPr>
          <a:lstStyle/>
          <a:p>
            <a:pPr rtl="0" eaLnBrk="1" fontAlgn="auto" hangingPunct="1">
              <a:spcAft>
                <a:spcPts val="0"/>
              </a:spcAft>
              <a:defRPr/>
            </a:pPr>
            <a:r>
              <a:rPr lang="en-US" sz="4100" b="1" kern="1200" dirty="0" smtClean="0"/>
              <a:t>Automated computerized circulation via punch cards</a:t>
            </a:r>
            <a:br>
              <a:rPr lang="en-US" sz="4100" b="1" kern="1200" dirty="0" smtClean="0"/>
            </a:br>
            <a:r>
              <a:rPr lang="en-US" sz="4100" b="1" kern="1200" dirty="0" smtClean="0"/>
              <a:t>(National and University Library, 1972)</a:t>
            </a:r>
            <a:endParaRPr lang="he-IL" sz="4100" b="1" kern="1200" dirty="0"/>
          </a:p>
        </p:txBody>
      </p:sp>
      <p:pic>
        <p:nvPicPr>
          <p:cNvPr id="5123" name="Picture 2" descr="scan0006.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3124200"/>
            <a:ext cx="6821488" cy="244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81000" y="228600"/>
            <a:ext cx="8229600" cy="1143000"/>
          </a:xfrm>
          <a:ln>
            <a:miter lim="800000"/>
            <a:headEnd/>
            <a:tailEnd/>
          </a:ln>
          <a:extLst/>
        </p:spPr>
        <p:txBody>
          <a:bodyPr>
            <a:normAutofit fontScale="90000"/>
            <a:scene3d>
              <a:camera prst="orthographicFront"/>
              <a:lightRig rig="soft" dir="t"/>
            </a:scene3d>
            <a:sp3d prstMaterial="softEdge">
              <a:bevelT w="25400" h="25400"/>
            </a:sp3d>
          </a:bodyPr>
          <a:lstStyle/>
          <a:p>
            <a:pPr rtl="0" eaLnBrk="1" fontAlgn="auto" hangingPunct="1">
              <a:spcAft>
                <a:spcPts val="0"/>
              </a:spcAft>
              <a:defRPr/>
            </a:pPr>
            <a:r>
              <a:rPr lang="en-US" sz="4100" b="1" kern="1200" dirty="0"/>
              <a:t>Computerized creation of a union catalog for serials (ULS) (1975)</a:t>
            </a:r>
            <a:endParaRPr lang="he-IL" sz="4100" b="1" kern="1200" dirty="0"/>
          </a:p>
        </p:txBody>
      </p:sp>
      <p:pic>
        <p:nvPicPr>
          <p:cNvPr id="6147" name="Picture 2" descr="scan0021.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1371600"/>
            <a:ext cx="4025900" cy="535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3"/>
          <p:cNvSpPr>
            <a:spLocks noGrp="1"/>
          </p:cNvSpPr>
          <p:nvPr>
            <p:ph idx="4294967295"/>
          </p:nvPr>
        </p:nvSpPr>
        <p:spPr>
          <a:xfrm>
            <a:off x="457200" y="1066800"/>
            <a:ext cx="8229600" cy="5059363"/>
          </a:xfrm>
        </p:spPr>
        <p:txBody>
          <a:bodyPr/>
          <a:lstStyle/>
          <a:p>
            <a:pPr algn="l" rtl="0" eaLnBrk="1" hangingPunct="1"/>
            <a:r>
              <a:rPr lang="en-US" altLang="he-IL" sz="2400" dirty="0" smtClean="0"/>
              <a:t>The creation of the Index of Hebrew Periodicals (IHP) (1977)</a:t>
            </a:r>
          </a:p>
          <a:p>
            <a:pPr algn="l" rtl="0" eaLnBrk="1" hangingPunct="1"/>
            <a:r>
              <a:rPr lang="en-US" altLang="he-IL" sz="2400" dirty="0" smtClean="0"/>
              <a:t>Computerized automated circulation (1980)</a:t>
            </a:r>
          </a:p>
          <a:p>
            <a:pPr algn="l" rtl="0" eaLnBrk="1" hangingPunct="1"/>
            <a:r>
              <a:rPr lang="en-US" altLang="he-IL" sz="2400" dirty="0" smtClean="0"/>
              <a:t>Software for entering cataloging information (ORICAT) and the creation of cataloging cards (1981).  Used by the Technion, Bar Ilan and Ben Gurion universities.</a:t>
            </a:r>
          </a:p>
          <a:p>
            <a:pPr algn="l" rtl="0" eaLnBrk="1" hangingPunct="1"/>
            <a:r>
              <a:rPr lang="en-US" altLang="he-IL" sz="2400" dirty="0" smtClean="0"/>
              <a:t>Management of the MARC database and retrieval of cataloging records (a project which was transferred from Rafael)</a:t>
            </a:r>
          </a:p>
          <a:p>
            <a:pPr algn="l" rtl="0" eaLnBrk="1" hangingPunct="1"/>
            <a:r>
              <a:rPr lang="en-US" altLang="he-IL" sz="2400" dirty="0" smtClean="0"/>
              <a:t>The HOBITS software for the management of bibliographic databases (Haifa Online Bibliographic Text System)</a:t>
            </a:r>
            <a:endParaRPr lang="he-IL" altLang="he-IL" sz="2400" dirty="0" smtClean="0"/>
          </a:p>
        </p:txBody>
      </p:sp>
      <p:sp>
        <p:nvSpPr>
          <p:cNvPr id="3" name="Title 2"/>
          <p:cNvSpPr>
            <a:spLocks noGrp="1"/>
          </p:cNvSpPr>
          <p:nvPr>
            <p:ph type="title" idx="4294967295"/>
          </p:nvPr>
        </p:nvSpPr>
        <p:spPr>
          <a:xfrm>
            <a:off x="457200" y="274638"/>
            <a:ext cx="8229600" cy="792162"/>
          </a:xfrm>
          <a:ln>
            <a:miter lim="800000"/>
            <a:headEnd/>
            <a:tailEnd/>
          </a:ln>
          <a:extLst/>
        </p:spPr>
        <p:txBody>
          <a:bodyPr rtlCol="0">
            <a:normAutofit/>
            <a:scene3d>
              <a:camera prst="orthographicFront"/>
              <a:lightRig rig="soft" dir="t"/>
            </a:scene3d>
            <a:sp3d prstMaterial="softEdge">
              <a:bevelT w="25400" h="25400"/>
            </a:sp3d>
          </a:bodyPr>
          <a:lstStyle/>
          <a:p>
            <a:pPr rtl="0" eaLnBrk="1" fontAlgn="auto" hangingPunct="1">
              <a:spcAft>
                <a:spcPts val="0"/>
              </a:spcAft>
              <a:defRPr/>
            </a:pPr>
            <a:r>
              <a:rPr lang="en-US" sz="4100" b="1" kern="1200" dirty="0" smtClean="0"/>
              <a:t>And at Haifa University</a:t>
            </a:r>
            <a:endParaRPr lang="he-IL" sz="4100" b="1" kern="1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 descr="pdp1140.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600200"/>
            <a:ext cx="2819400" cy="406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6" name="Picture 5" descr="716px-Intertec_Superbrain.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1676400"/>
            <a:ext cx="4637088"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TextBox 6"/>
          <p:cNvSpPr txBox="1">
            <a:spLocks noChangeArrowheads="1"/>
          </p:cNvSpPr>
          <p:nvPr/>
        </p:nvSpPr>
        <p:spPr bwMode="auto">
          <a:xfrm>
            <a:off x="4953000" y="381000"/>
            <a:ext cx="3276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rtl="0" eaLnBrk="1" hangingPunct="1">
              <a:spcBef>
                <a:spcPct val="0"/>
              </a:spcBef>
              <a:buFontTx/>
              <a:buNone/>
            </a:pPr>
            <a:r>
              <a:rPr lang="en-US" altLang="he-IL" sz="1800" dirty="0" smtClean="0"/>
              <a:t>The Micro Computer</a:t>
            </a:r>
            <a:r>
              <a:rPr lang="he-IL" altLang="he-IL" sz="1800" dirty="0" smtClean="0"/>
              <a:t> </a:t>
            </a:r>
            <a:r>
              <a:rPr lang="en-US" altLang="he-IL" sz="1800" dirty="0"/>
              <a:t>“Superbrain” </a:t>
            </a:r>
            <a:endParaRPr lang="he-IL" altLang="he-IL" sz="1800" dirty="0"/>
          </a:p>
        </p:txBody>
      </p:sp>
      <p:sp>
        <p:nvSpPr>
          <p:cNvPr id="6" name="TextBox 4"/>
          <p:cNvSpPr txBox="1">
            <a:spLocks noChangeArrowheads="1"/>
          </p:cNvSpPr>
          <p:nvPr/>
        </p:nvSpPr>
        <p:spPr bwMode="auto">
          <a:xfrm>
            <a:off x="266700" y="381000"/>
            <a:ext cx="33528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rtl="0" eaLnBrk="1" hangingPunct="1">
              <a:spcBef>
                <a:spcPct val="0"/>
              </a:spcBef>
              <a:buFontTx/>
              <a:buNone/>
            </a:pPr>
            <a:r>
              <a:rPr lang="en-US" altLang="he-IL" sz="1800" dirty="0" smtClean="0"/>
              <a:t>The “Mini” PDP 11/40 computer</a:t>
            </a:r>
            <a:endParaRPr lang="he-IL" altLang="he-IL"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fiche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14400" y="671513"/>
            <a:ext cx="7104063" cy="618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TextBox 2"/>
          <p:cNvSpPr txBox="1">
            <a:spLocks noChangeArrowheads="1"/>
          </p:cNvSpPr>
          <p:nvPr/>
        </p:nvSpPr>
        <p:spPr bwMode="auto">
          <a:xfrm>
            <a:off x="0" y="228600"/>
            <a:ext cx="8763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rtl="0" eaLnBrk="1" hangingPunct="1">
              <a:spcBef>
                <a:spcPct val="0"/>
              </a:spcBef>
              <a:buFontTx/>
              <a:buNone/>
            </a:pPr>
            <a:r>
              <a:rPr lang="en-US" altLang="he-IL" sz="1800" dirty="0" smtClean="0"/>
              <a:t>The Technion Catalog on microfiche (</a:t>
            </a:r>
            <a:r>
              <a:rPr lang="he-IL" altLang="he-IL" sz="1800" dirty="0" smtClean="0"/>
              <a:t>) 1982 (דפי זיעור</a:t>
            </a:r>
            <a:r>
              <a:rPr lang="en-US" altLang="he-IL" sz="1800" dirty="0" smtClean="0"/>
              <a:t>created by U. of Haifa)</a:t>
            </a:r>
            <a:endParaRPr lang="he-IL" altLang="he-IL"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4294967295"/>
          </p:nvPr>
        </p:nvSpPr>
        <p:spPr/>
        <p:txBody>
          <a:bodyPr/>
          <a:lstStyle/>
          <a:p>
            <a:pPr algn="l" rtl="0" eaLnBrk="1" hangingPunct="1"/>
            <a:r>
              <a:rPr lang="en-US" altLang="he-IL" sz="3000" dirty="0" smtClean="0"/>
              <a:t>The combining of several library functions into one system: Integrated Library System</a:t>
            </a:r>
          </a:p>
          <a:p>
            <a:pPr algn="l" rtl="0" eaLnBrk="1" hangingPunct="1"/>
            <a:r>
              <a:rPr lang="en-US" altLang="he-IL" sz="3000" dirty="0" smtClean="0"/>
              <a:t>OPAC Online Public Access Catalog</a:t>
            </a:r>
          </a:p>
          <a:p>
            <a:pPr algn="l" rtl="0" eaLnBrk="1" hangingPunct="1"/>
            <a:r>
              <a:rPr lang="en-US" altLang="he-IL" sz="3000" dirty="0" smtClean="0"/>
              <a:t>Local development by leading Universities or by networks</a:t>
            </a:r>
          </a:p>
          <a:p>
            <a:pPr algn="l" rtl="0" eaLnBrk="1" hangingPunct="1"/>
            <a:r>
              <a:rPr lang="en-US" altLang="he-IL" sz="3000" dirty="0" smtClean="0"/>
              <a:t>The beginning of the marketing of "ready to use" software, some of which grew out of local systems (VTLS, NOTIS, DOBIS, ALEPH)</a:t>
            </a:r>
            <a:endParaRPr lang="he-IL" altLang="he-IL" sz="3000" dirty="0" smtClean="0"/>
          </a:p>
        </p:txBody>
      </p:sp>
      <p:sp>
        <p:nvSpPr>
          <p:cNvPr id="2" name="Title 1"/>
          <p:cNvSpPr>
            <a:spLocks noGrp="1"/>
          </p:cNvSpPr>
          <p:nvPr>
            <p:ph type="title" idx="4294967295"/>
          </p:nvPr>
        </p:nvSpPr>
        <p:spPr>
          <a:ln>
            <a:miter lim="800000"/>
            <a:headEnd/>
            <a:tailEnd/>
          </a:ln>
          <a:extLst/>
        </p:spPr>
        <p:txBody>
          <a:bodyPr rtlCol="0">
            <a:normAutofit fontScale="90000"/>
            <a:scene3d>
              <a:camera prst="orthographicFront"/>
              <a:lightRig rig="soft" dir="t"/>
            </a:scene3d>
            <a:sp3d prstMaterial="softEdge">
              <a:bevelT w="25400" h="25400"/>
            </a:sp3d>
          </a:bodyPr>
          <a:lstStyle/>
          <a:p>
            <a:pPr rtl="0" eaLnBrk="1" fontAlgn="auto" hangingPunct="1">
              <a:spcAft>
                <a:spcPts val="0"/>
              </a:spcAft>
              <a:defRPr/>
            </a:pPr>
            <a:r>
              <a:rPr lang="en-US" sz="4100" b="1" kern="1200" dirty="0" smtClean="0"/>
              <a:t>The second period (The 80’s)</a:t>
            </a:r>
            <a:br>
              <a:rPr lang="en-US" sz="4100" b="1" kern="1200" dirty="0" smtClean="0"/>
            </a:br>
            <a:r>
              <a:rPr lang="en-US" sz="4100" b="1" kern="1200" dirty="0" smtClean="0"/>
              <a:t>The period of the ILS and the OPAC</a:t>
            </a:r>
            <a:endParaRPr lang="he-IL" sz="4100" b="1" kern="1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Concourse</Template>
  <TotalTime>1950</TotalTime>
  <Words>1189</Words>
  <Application>Microsoft Office PowerPoint</Application>
  <PresentationFormat>On-screen Show (4:3)</PresentationFormat>
  <Paragraphs>95</Paragraphs>
  <Slides>20</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20</vt:i4>
      </vt:variant>
    </vt:vector>
  </HeadingPairs>
  <TitlesOfParts>
    <vt:vector size="22" baseType="lpstr">
      <vt:lpstr>Arial</vt:lpstr>
      <vt:lpstr>Default Design</vt:lpstr>
      <vt:lpstr>An introduction to information technology in libraries  Historical, current and future viewpoints  in Israel and the world  (written in Hebrew by Elhanan Adler, translated to English by Yoel Kortick)</vt:lpstr>
      <vt:lpstr>The first period (Distant past, the 60's abroad, the 70's and 80's in Israel)</vt:lpstr>
      <vt:lpstr>PowerPoint Presentation</vt:lpstr>
      <vt:lpstr>Automated computerized circulation via punch cards (National and University Library, 1972)</vt:lpstr>
      <vt:lpstr>Computerized creation of a union catalog for serials (ULS) (1975)</vt:lpstr>
      <vt:lpstr>And at Haifa University</vt:lpstr>
      <vt:lpstr>PowerPoint Presentation</vt:lpstr>
      <vt:lpstr>PowerPoint Presentation</vt:lpstr>
      <vt:lpstr>The second period (The 80’s) The period of the ILS and the OPAC</vt:lpstr>
      <vt:lpstr>The history of Aleph Automated Library Expandable Program Hebrew University</vt:lpstr>
      <vt:lpstr>The report of the of the committee for a central bibliographic database (1978).  E. Adler, Y. Yoel, D. Simon, Y Schweika) (Under the auspices of the committee for budget planning of the higher education council)</vt:lpstr>
      <vt:lpstr>1980 – 1982 The choosing of a National System</vt:lpstr>
      <vt:lpstr>Aleph – from Central to Separated</vt:lpstr>
      <vt:lpstr>PowerPoint Presentation</vt:lpstr>
      <vt:lpstr>The original sin</vt:lpstr>
      <vt:lpstr>From Aleph 2 to Aleph 300</vt:lpstr>
      <vt:lpstr>From Aleph 300 to Aleph 500</vt:lpstr>
      <vt:lpstr>The logical solution</vt:lpstr>
      <vt:lpstr>What now</vt:lpstr>
      <vt:lpstr>And small and midsize libraries in Israel</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מחשוב הספריות בארץ: עבר, הווה ועתיד – מבט אישי</dc:title>
  <dc:creator>Elhanana</dc:creator>
  <cp:lastModifiedBy>Yoel Kortick</cp:lastModifiedBy>
  <cp:revision>163</cp:revision>
  <dcterms:created xsi:type="dcterms:W3CDTF">2009-12-13T07:38:05Z</dcterms:created>
  <dcterms:modified xsi:type="dcterms:W3CDTF">2016-09-27T14:09:35Z</dcterms:modified>
</cp:coreProperties>
</file>